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2" r:id="rId2"/>
    <p:sldMasterId id="2147483692" r:id="rId3"/>
    <p:sldMasterId id="2147483702" r:id="rId4"/>
    <p:sldMasterId id="2147483712" r:id="rId5"/>
    <p:sldMasterId id="2147483722" r:id="rId6"/>
    <p:sldMasterId id="2147483732" r:id="rId7"/>
  </p:sldMasterIdLst>
  <p:notesMasterIdLst>
    <p:notesMasterId r:id="rId24"/>
  </p:notesMasterIdLst>
  <p:sldIdLst>
    <p:sldId id="257" r:id="rId8"/>
    <p:sldId id="261" r:id="rId9"/>
    <p:sldId id="260" r:id="rId10"/>
    <p:sldId id="263" r:id="rId11"/>
    <p:sldId id="264" r:id="rId12"/>
    <p:sldId id="271" r:id="rId13"/>
    <p:sldId id="267" r:id="rId14"/>
    <p:sldId id="265" r:id="rId15"/>
    <p:sldId id="262" r:id="rId16"/>
    <p:sldId id="269" r:id="rId17"/>
    <p:sldId id="266" r:id="rId18"/>
    <p:sldId id="270" r:id="rId19"/>
    <p:sldId id="259" r:id="rId20"/>
    <p:sldId id="258" r:id="rId21"/>
    <p:sldId id="272" r:id="rId22"/>
    <p:sldId id="273" r:id="rId2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3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7EE4B3-4A28-48AA-A461-0A166087EABB}" type="doc">
      <dgm:prSet loTypeId="urn:microsoft.com/office/officeart/2005/8/layout/radial6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e-DE"/>
        </a:p>
      </dgm:t>
    </dgm:pt>
    <dgm:pt modelId="{B183E870-11D0-4357-9B0A-A3909E7EF3D3}">
      <dgm:prSet phldrT="[Text]" custT="1"/>
      <dgm:spPr/>
      <dgm:t>
        <a:bodyPr/>
        <a:lstStyle/>
        <a:p>
          <a:r>
            <a:rPr lang="de-DE" sz="2000" b="1" dirty="0">
              <a:solidFill>
                <a:schemeClr val="bg1"/>
              </a:solidFill>
            </a:rPr>
            <a:t>„5“      </a:t>
          </a:r>
          <a:r>
            <a:rPr lang="de-DE" sz="1800" b="1" dirty="0">
              <a:solidFill>
                <a:schemeClr val="bg1"/>
              </a:solidFill>
            </a:rPr>
            <a:t>Qualitäts-merkmale vom TC</a:t>
          </a:r>
        </a:p>
      </dgm:t>
    </dgm:pt>
    <dgm:pt modelId="{3CBB5876-CC0C-4C3A-9E83-C3ADD126FA0E}" type="parTrans" cxnId="{35B933E7-4F9F-412A-A4B9-9C3DEB8769B3}">
      <dgm:prSet/>
      <dgm:spPr/>
      <dgm:t>
        <a:bodyPr/>
        <a:lstStyle/>
        <a:p>
          <a:endParaRPr lang="de-DE"/>
        </a:p>
      </dgm:t>
    </dgm:pt>
    <dgm:pt modelId="{521D440C-05EC-40B2-8610-83C600CF7159}" type="sibTrans" cxnId="{35B933E7-4F9F-412A-A4B9-9C3DEB8769B3}">
      <dgm:prSet/>
      <dgm:spPr/>
      <dgm:t>
        <a:bodyPr/>
        <a:lstStyle/>
        <a:p>
          <a:endParaRPr lang="de-DE"/>
        </a:p>
      </dgm:t>
    </dgm:pt>
    <dgm:pt modelId="{9F61C166-0063-499C-9728-6EC8D8535EA8}">
      <dgm:prSet phldrT="[Text]" custT="1"/>
      <dgm:spPr/>
      <dgm:t>
        <a:bodyPr/>
        <a:lstStyle/>
        <a:p>
          <a:r>
            <a:rPr lang="de-DE" sz="1800" dirty="0"/>
            <a:t>Geeignete Sportstätten (Tennisplätze, Hallen)</a:t>
          </a:r>
        </a:p>
      </dgm:t>
    </dgm:pt>
    <dgm:pt modelId="{2C933385-BC2D-483B-9A87-36CFE27763AB}" type="parTrans" cxnId="{02C93F96-41E1-476E-A798-6E90EC3092C6}">
      <dgm:prSet/>
      <dgm:spPr/>
      <dgm:t>
        <a:bodyPr/>
        <a:lstStyle/>
        <a:p>
          <a:endParaRPr lang="de-DE"/>
        </a:p>
      </dgm:t>
    </dgm:pt>
    <dgm:pt modelId="{EA62FE4B-7B44-4C0C-99F0-D5A871E09B27}" type="sibTrans" cxnId="{02C93F96-41E1-476E-A798-6E90EC3092C6}">
      <dgm:prSet/>
      <dgm:spPr/>
      <dgm:t>
        <a:bodyPr/>
        <a:lstStyle/>
        <a:p>
          <a:endParaRPr lang="de-DE"/>
        </a:p>
      </dgm:t>
    </dgm:pt>
    <dgm:pt modelId="{EE557B08-B09C-40BA-9522-D705EC47B9F5}">
      <dgm:prSet phldrT="[Text]" custT="1"/>
      <dgm:spPr/>
      <dgm:t>
        <a:bodyPr/>
        <a:lstStyle/>
        <a:p>
          <a:r>
            <a:rPr lang="de-DE" sz="1800" dirty="0"/>
            <a:t>Versicherungs-</a:t>
          </a:r>
          <a:r>
            <a:rPr lang="de-DE" sz="1800" dirty="0" err="1"/>
            <a:t>schutz</a:t>
          </a:r>
          <a:endParaRPr lang="de-DE" sz="1800" dirty="0"/>
        </a:p>
      </dgm:t>
    </dgm:pt>
    <dgm:pt modelId="{95DC32AF-02BA-401A-AC48-0845972E4969}" type="parTrans" cxnId="{0C342948-7F38-475A-8B88-D99AAE6E6766}">
      <dgm:prSet/>
      <dgm:spPr/>
      <dgm:t>
        <a:bodyPr/>
        <a:lstStyle/>
        <a:p>
          <a:endParaRPr lang="de-DE"/>
        </a:p>
      </dgm:t>
    </dgm:pt>
    <dgm:pt modelId="{88040E8E-4BB2-44A2-AD55-640F46720866}" type="sibTrans" cxnId="{0C342948-7F38-475A-8B88-D99AAE6E6766}">
      <dgm:prSet/>
      <dgm:spPr/>
      <dgm:t>
        <a:bodyPr/>
        <a:lstStyle/>
        <a:p>
          <a:endParaRPr lang="de-DE"/>
        </a:p>
      </dgm:t>
    </dgm:pt>
    <dgm:pt modelId="{C0D02D70-1EED-4195-81FC-DAD7356BCF0F}">
      <dgm:prSet phldrT="[Text]" custT="1"/>
      <dgm:spPr/>
      <dgm:t>
        <a:bodyPr/>
        <a:lstStyle/>
        <a:p>
          <a:r>
            <a:rPr lang="de-DE" sz="1800" dirty="0"/>
            <a:t>Qualifizierte Trainer</a:t>
          </a:r>
        </a:p>
      </dgm:t>
    </dgm:pt>
    <dgm:pt modelId="{AB766EB2-A471-4D46-A97B-77982AC6E8AA}" type="parTrans" cxnId="{B5BE191E-8B4E-40DB-9586-93972E672074}">
      <dgm:prSet/>
      <dgm:spPr/>
      <dgm:t>
        <a:bodyPr/>
        <a:lstStyle/>
        <a:p>
          <a:endParaRPr lang="de-DE"/>
        </a:p>
      </dgm:t>
    </dgm:pt>
    <dgm:pt modelId="{30AC90DB-8865-41B8-B22D-BC3CF039A6BD}" type="sibTrans" cxnId="{B5BE191E-8B4E-40DB-9586-93972E672074}">
      <dgm:prSet/>
      <dgm:spPr/>
      <dgm:t>
        <a:bodyPr/>
        <a:lstStyle/>
        <a:p>
          <a:endParaRPr lang="de-DE"/>
        </a:p>
      </dgm:t>
    </dgm:pt>
    <dgm:pt modelId="{20F86D49-88C4-4F89-A95E-2FA64B7AD437}">
      <dgm:prSet custT="1"/>
      <dgm:spPr/>
      <dgm:t>
        <a:bodyPr/>
        <a:lstStyle/>
        <a:p>
          <a:r>
            <a:rPr lang="de-DE" sz="1800" dirty="0"/>
            <a:t>Presse und ÖA</a:t>
          </a:r>
        </a:p>
        <a:p>
          <a:r>
            <a:rPr lang="de-DE" sz="1800" dirty="0"/>
            <a:t>Kursangebote/ Dauerangebote</a:t>
          </a:r>
        </a:p>
      </dgm:t>
    </dgm:pt>
    <dgm:pt modelId="{F4041F8B-04C9-491E-A093-A64D796AF80C}" type="parTrans" cxnId="{D757EF86-63E0-4BB6-83C6-5BF45F6A69BC}">
      <dgm:prSet/>
      <dgm:spPr/>
      <dgm:t>
        <a:bodyPr/>
        <a:lstStyle/>
        <a:p>
          <a:endParaRPr lang="de-DE"/>
        </a:p>
      </dgm:t>
    </dgm:pt>
    <dgm:pt modelId="{65FC287B-450B-4A9B-BA6F-30E74857E165}" type="sibTrans" cxnId="{D757EF86-63E0-4BB6-83C6-5BF45F6A69BC}">
      <dgm:prSet/>
      <dgm:spPr/>
      <dgm:t>
        <a:bodyPr/>
        <a:lstStyle/>
        <a:p>
          <a:endParaRPr lang="de-DE"/>
        </a:p>
      </dgm:t>
    </dgm:pt>
    <dgm:pt modelId="{7F5F61D2-E866-454C-98C1-7BAEFE020257}">
      <dgm:prSet phldrT="[Text]" custScaleX="129132" custRadScaleRad="92737" custRadScaleInc="21711"/>
      <dgm:spPr/>
      <dgm:t>
        <a:bodyPr/>
        <a:lstStyle/>
        <a:p>
          <a:endParaRPr lang="de-DE"/>
        </a:p>
      </dgm:t>
    </dgm:pt>
    <dgm:pt modelId="{2A1612B7-1D55-4166-B142-18F416446429}" type="parTrans" cxnId="{E19AC81D-B9C6-4C35-B3D8-0379DE68F7A7}">
      <dgm:prSet/>
      <dgm:spPr/>
      <dgm:t>
        <a:bodyPr/>
        <a:lstStyle/>
        <a:p>
          <a:endParaRPr lang="de-DE"/>
        </a:p>
      </dgm:t>
    </dgm:pt>
    <dgm:pt modelId="{41D6A70E-1E2B-454A-8F74-2E5B8097A217}" type="sibTrans" cxnId="{E19AC81D-B9C6-4C35-B3D8-0379DE68F7A7}">
      <dgm:prSet custScaleX="103996" custScaleY="92648"/>
      <dgm:spPr/>
      <dgm:t>
        <a:bodyPr/>
        <a:lstStyle/>
        <a:p>
          <a:endParaRPr lang="de-DE"/>
        </a:p>
      </dgm:t>
    </dgm:pt>
    <dgm:pt modelId="{53AB9CFA-3EA3-4663-B7E4-2A3EEA3018AE}">
      <dgm:prSet custT="1"/>
      <dgm:spPr/>
      <dgm:t>
        <a:bodyPr/>
        <a:lstStyle/>
        <a:p>
          <a:r>
            <a:rPr lang="de-DE" sz="1800" dirty="0"/>
            <a:t>Spaß in der Gesellschaft, offen für alle</a:t>
          </a:r>
        </a:p>
      </dgm:t>
    </dgm:pt>
    <dgm:pt modelId="{8DE60019-4122-4659-BED6-C6D05D9EDB85}" type="parTrans" cxnId="{B22B9351-71FF-4D9B-9768-FF2BA8D954A8}">
      <dgm:prSet/>
      <dgm:spPr/>
      <dgm:t>
        <a:bodyPr/>
        <a:lstStyle/>
        <a:p>
          <a:endParaRPr lang="de-DE"/>
        </a:p>
      </dgm:t>
    </dgm:pt>
    <dgm:pt modelId="{9FF1107B-1658-4F86-B331-6FE0F201638C}" type="sibTrans" cxnId="{B22B9351-71FF-4D9B-9768-FF2BA8D954A8}">
      <dgm:prSet/>
      <dgm:spPr/>
      <dgm:t>
        <a:bodyPr/>
        <a:lstStyle/>
        <a:p>
          <a:endParaRPr lang="de-DE"/>
        </a:p>
      </dgm:t>
    </dgm:pt>
    <dgm:pt modelId="{0110BE5F-0741-4DBC-8243-3D13F42AA1E2}" type="pres">
      <dgm:prSet presAssocID="{C17EE4B3-4A28-48AA-A461-0A166087EAB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1504A49-EB35-4175-A2F1-AB3A18D50826}" type="pres">
      <dgm:prSet presAssocID="{B183E870-11D0-4357-9B0A-A3909E7EF3D3}" presName="centerShape" presStyleLbl="node0" presStyleIdx="0" presStyleCnt="1" custScaleX="125753"/>
      <dgm:spPr/>
    </dgm:pt>
    <dgm:pt modelId="{6B3A9E6C-B3E1-4941-8E5F-F9AAA63A4760}" type="pres">
      <dgm:prSet presAssocID="{9F61C166-0063-499C-9728-6EC8D8535EA8}" presName="node" presStyleLbl="node1" presStyleIdx="0" presStyleCnt="5" custScaleX="143284">
        <dgm:presLayoutVars>
          <dgm:bulletEnabled val="1"/>
        </dgm:presLayoutVars>
      </dgm:prSet>
      <dgm:spPr/>
    </dgm:pt>
    <dgm:pt modelId="{9881D7C2-4209-4ED4-8ED2-D13F88E38E79}" type="pres">
      <dgm:prSet presAssocID="{9F61C166-0063-499C-9728-6EC8D8535EA8}" presName="dummy" presStyleCnt="0"/>
      <dgm:spPr/>
    </dgm:pt>
    <dgm:pt modelId="{DEAB5143-6740-48E8-A95B-47B0FFFE131C}" type="pres">
      <dgm:prSet presAssocID="{EA62FE4B-7B44-4C0C-99F0-D5A871E09B27}" presName="sibTrans" presStyleLbl="sibTrans2D1" presStyleIdx="0" presStyleCnt="5"/>
      <dgm:spPr/>
    </dgm:pt>
    <dgm:pt modelId="{D4DC0DC8-8431-4D0B-87F5-EEA7BF43418F}" type="pres">
      <dgm:prSet presAssocID="{20F86D49-88C4-4F89-A95E-2FA64B7AD437}" presName="node" presStyleLbl="node1" presStyleIdx="1" presStyleCnt="5" custScaleX="141821" custRadScaleRad="99112" custRadScaleInc="-49209">
        <dgm:presLayoutVars>
          <dgm:bulletEnabled val="1"/>
        </dgm:presLayoutVars>
      </dgm:prSet>
      <dgm:spPr/>
    </dgm:pt>
    <dgm:pt modelId="{B2CAFD1E-792A-4024-BDC3-8350FF656AE5}" type="pres">
      <dgm:prSet presAssocID="{20F86D49-88C4-4F89-A95E-2FA64B7AD437}" presName="dummy" presStyleCnt="0"/>
      <dgm:spPr/>
    </dgm:pt>
    <dgm:pt modelId="{7EBAFC88-AC23-4C27-9B3B-4F31593D9829}" type="pres">
      <dgm:prSet presAssocID="{65FC287B-450B-4A9B-BA6F-30E74857E165}" presName="sibTrans" presStyleLbl="sibTrans2D1" presStyleIdx="1" presStyleCnt="5"/>
      <dgm:spPr/>
    </dgm:pt>
    <dgm:pt modelId="{8F0C60E0-3323-4BE8-BAD5-6C4509B574F7}" type="pres">
      <dgm:prSet presAssocID="{53AB9CFA-3EA3-4663-B7E4-2A3EEA3018AE}" presName="node" presStyleLbl="node1" presStyleIdx="2" presStyleCnt="5" custScaleX="134525" custRadScaleRad="102492" custRadScaleInc="-110370">
        <dgm:presLayoutVars>
          <dgm:bulletEnabled val="1"/>
        </dgm:presLayoutVars>
      </dgm:prSet>
      <dgm:spPr/>
    </dgm:pt>
    <dgm:pt modelId="{D5A41329-7D38-45DD-AFE1-CFCF825F811C}" type="pres">
      <dgm:prSet presAssocID="{53AB9CFA-3EA3-4663-B7E4-2A3EEA3018AE}" presName="dummy" presStyleCnt="0"/>
      <dgm:spPr/>
    </dgm:pt>
    <dgm:pt modelId="{E7EE7689-7D44-4036-BCDA-3A5B46AACA9E}" type="pres">
      <dgm:prSet presAssocID="{9FF1107B-1658-4F86-B331-6FE0F201638C}" presName="sibTrans" presStyleLbl="sibTrans2D1" presStyleIdx="2" presStyleCnt="5"/>
      <dgm:spPr/>
    </dgm:pt>
    <dgm:pt modelId="{E805489E-7E55-46AF-9125-C504E8A69504}" type="pres">
      <dgm:prSet presAssocID="{EE557B08-B09C-40BA-9522-D705EC47B9F5}" presName="node" presStyleLbl="node1" presStyleIdx="3" presStyleCnt="5" custScaleX="136875" custRadScaleRad="92737" custRadScaleInc="21711">
        <dgm:presLayoutVars>
          <dgm:bulletEnabled val="1"/>
        </dgm:presLayoutVars>
      </dgm:prSet>
      <dgm:spPr/>
    </dgm:pt>
    <dgm:pt modelId="{A7C42392-A7C0-43E9-91E8-B623CFB4C7B6}" type="pres">
      <dgm:prSet presAssocID="{EE557B08-B09C-40BA-9522-D705EC47B9F5}" presName="dummy" presStyleCnt="0"/>
      <dgm:spPr/>
    </dgm:pt>
    <dgm:pt modelId="{15FD4FDF-22E2-4686-B1F1-23C3AA3FC965}" type="pres">
      <dgm:prSet presAssocID="{88040E8E-4BB2-44A2-AD55-640F46720866}" presName="sibTrans" presStyleLbl="sibTrans2D1" presStyleIdx="3" presStyleCnt="5" custScaleX="103996" custScaleY="92648"/>
      <dgm:spPr/>
    </dgm:pt>
    <dgm:pt modelId="{B43667A8-736B-4B8B-825D-6D9A1D426DC0}" type="pres">
      <dgm:prSet presAssocID="{C0D02D70-1EED-4195-81FC-DAD7356BCF0F}" presName="node" presStyleLbl="node1" presStyleIdx="4" presStyleCnt="5" custScaleX="121901" custRadScaleRad="99471" custRadScaleInc="8926">
        <dgm:presLayoutVars>
          <dgm:bulletEnabled val="1"/>
        </dgm:presLayoutVars>
      </dgm:prSet>
      <dgm:spPr/>
    </dgm:pt>
    <dgm:pt modelId="{070361A1-8E30-4CD5-84C6-7658C096EA5D}" type="pres">
      <dgm:prSet presAssocID="{C0D02D70-1EED-4195-81FC-DAD7356BCF0F}" presName="dummy" presStyleCnt="0"/>
      <dgm:spPr/>
    </dgm:pt>
    <dgm:pt modelId="{ED1DDEDC-F2AB-4CCE-8A5B-F610194733C7}" type="pres">
      <dgm:prSet presAssocID="{30AC90DB-8865-41B8-B22D-BC3CF039A6BD}" presName="sibTrans" presStyleLbl="sibTrans2D1" presStyleIdx="4" presStyleCnt="5"/>
      <dgm:spPr/>
    </dgm:pt>
  </dgm:ptLst>
  <dgm:cxnLst>
    <dgm:cxn modelId="{9E5F0219-9B4A-4F6C-BED5-922A3BE7602C}" type="presOf" srcId="{30AC90DB-8865-41B8-B22D-BC3CF039A6BD}" destId="{ED1DDEDC-F2AB-4CCE-8A5B-F610194733C7}" srcOrd="0" destOrd="0" presId="urn:microsoft.com/office/officeart/2005/8/layout/radial6"/>
    <dgm:cxn modelId="{2FB3301A-3467-4483-91D0-F42491A56B14}" type="presOf" srcId="{C17EE4B3-4A28-48AA-A461-0A166087EABB}" destId="{0110BE5F-0741-4DBC-8243-3D13F42AA1E2}" srcOrd="0" destOrd="0" presId="urn:microsoft.com/office/officeart/2005/8/layout/radial6"/>
    <dgm:cxn modelId="{E19AC81D-B9C6-4C35-B3D8-0379DE68F7A7}" srcId="{C17EE4B3-4A28-48AA-A461-0A166087EABB}" destId="{7F5F61D2-E866-454C-98C1-7BAEFE020257}" srcOrd="1" destOrd="0" parTransId="{2A1612B7-1D55-4166-B142-18F416446429}" sibTransId="{41D6A70E-1E2B-454A-8F74-2E5B8097A217}"/>
    <dgm:cxn modelId="{B5BE191E-8B4E-40DB-9586-93972E672074}" srcId="{B183E870-11D0-4357-9B0A-A3909E7EF3D3}" destId="{C0D02D70-1EED-4195-81FC-DAD7356BCF0F}" srcOrd="4" destOrd="0" parTransId="{AB766EB2-A471-4D46-A97B-77982AC6E8AA}" sibTransId="{30AC90DB-8865-41B8-B22D-BC3CF039A6BD}"/>
    <dgm:cxn modelId="{FBB4DB27-CC8B-46FA-BA06-3CB64A6E90FC}" type="presOf" srcId="{53AB9CFA-3EA3-4663-B7E4-2A3EEA3018AE}" destId="{8F0C60E0-3323-4BE8-BAD5-6C4509B574F7}" srcOrd="0" destOrd="0" presId="urn:microsoft.com/office/officeart/2005/8/layout/radial6"/>
    <dgm:cxn modelId="{15101341-95BE-4D6E-8EBC-72FECC94B96E}" type="presOf" srcId="{88040E8E-4BB2-44A2-AD55-640F46720866}" destId="{15FD4FDF-22E2-4686-B1F1-23C3AA3FC965}" srcOrd="0" destOrd="0" presId="urn:microsoft.com/office/officeart/2005/8/layout/radial6"/>
    <dgm:cxn modelId="{0C342948-7F38-475A-8B88-D99AAE6E6766}" srcId="{B183E870-11D0-4357-9B0A-A3909E7EF3D3}" destId="{EE557B08-B09C-40BA-9522-D705EC47B9F5}" srcOrd="3" destOrd="0" parTransId="{95DC32AF-02BA-401A-AC48-0845972E4969}" sibTransId="{88040E8E-4BB2-44A2-AD55-640F46720866}"/>
    <dgm:cxn modelId="{A9775B4D-36A4-4F31-938F-7928601D18D3}" type="presOf" srcId="{65FC287B-450B-4A9B-BA6F-30E74857E165}" destId="{7EBAFC88-AC23-4C27-9B3B-4F31593D9829}" srcOrd="0" destOrd="0" presId="urn:microsoft.com/office/officeart/2005/8/layout/radial6"/>
    <dgm:cxn modelId="{B22B9351-71FF-4D9B-9768-FF2BA8D954A8}" srcId="{B183E870-11D0-4357-9B0A-A3909E7EF3D3}" destId="{53AB9CFA-3EA3-4663-B7E4-2A3EEA3018AE}" srcOrd="2" destOrd="0" parTransId="{8DE60019-4122-4659-BED6-C6D05D9EDB85}" sibTransId="{9FF1107B-1658-4F86-B331-6FE0F201638C}"/>
    <dgm:cxn modelId="{D757EF86-63E0-4BB6-83C6-5BF45F6A69BC}" srcId="{B183E870-11D0-4357-9B0A-A3909E7EF3D3}" destId="{20F86D49-88C4-4F89-A95E-2FA64B7AD437}" srcOrd="1" destOrd="0" parTransId="{F4041F8B-04C9-491E-A093-A64D796AF80C}" sibTransId="{65FC287B-450B-4A9B-BA6F-30E74857E165}"/>
    <dgm:cxn modelId="{9F37198E-7396-4838-8262-98B59A00F8B5}" type="presOf" srcId="{9F61C166-0063-499C-9728-6EC8D8535EA8}" destId="{6B3A9E6C-B3E1-4941-8E5F-F9AAA63A4760}" srcOrd="0" destOrd="0" presId="urn:microsoft.com/office/officeart/2005/8/layout/radial6"/>
    <dgm:cxn modelId="{E6707094-79B8-4B13-ADEF-4CC120D598AA}" type="presOf" srcId="{EE557B08-B09C-40BA-9522-D705EC47B9F5}" destId="{E805489E-7E55-46AF-9125-C504E8A69504}" srcOrd="0" destOrd="0" presId="urn:microsoft.com/office/officeart/2005/8/layout/radial6"/>
    <dgm:cxn modelId="{02C93F96-41E1-476E-A798-6E90EC3092C6}" srcId="{B183E870-11D0-4357-9B0A-A3909E7EF3D3}" destId="{9F61C166-0063-499C-9728-6EC8D8535EA8}" srcOrd="0" destOrd="0" parTransId="{2C933385-BC2D-483B-9A87-36CFE27763AB}" sibTransId="{EA62FE4B-7B44-4C0C-99F0-D5A871E09B27}"/>
    <dgm:cxn modelId="{45240DAF-4248-4A8D-A655-9B8C982DA949}" type="presOf" srcId="{9FF1107B-1658-4F86-B331-6FE0F201638C}" destId="{E7EE7689-7D44-4036-BCDA-3A5B46AACA9E}" srcOrd="0" destOrd="0" presId="urn:microsoft.com/office/officeart/2005/8/layout/radial6"/>
    <dgm:cxn modelId="{A7DCE2B4-3515-4759-BFEA-35164C42BA81}" type="presOf" srcId="{EA62FE4B-7B44-4C0C-99F0-D5A871E09B27}" destId="{DEAB5143-6740-48E8-A95B-47B0FFFE131C}" srcOrd="0" destOrd="0" presId="urn:microsoft.com/office/officeart/2005/8/layout/radial6"/>
    <dgm:cxn modelId="{5D9890D7-9FAF-4738-97D6-4324F6EA48F7}" type="presOf" srcId="{B183E870-11D0-4357-9B0A-A3909E7EF3D3}" destId="{A1504A49-EB35-4175-A2F1-AB3A18D50826}" srcOrd="0" destOrd="0" presId="urn:microsoft.com/office/officeart/2005/8/layout/radial6"/>
    <dgm:cxn modelId="{35B933E7-4F9F-412A-A4B9-9C3DEB8769B3}" srcId="{C17EE4B3-4A28-48AA-A461-0A166087EABB}" destId="{B183E870-11D0-4357-9B0A-A3909E7EF3D3}" srcOrd="0" destOrd="0" parTransId="{3CBB5876-CC0C-4C3A-9E83-C3ADD126FA0E}" sibTransId="{521D440C-05EC-40B2-8610-83C600CF7159}"/>
    <dgm:cxn modelId="{C4FDA6F5-D9DD-46DD-8676-FDA541AC198F}" type="presOf" srcId="{C0D02D70-1EED-4195-81FC-DAD7356BCF0F}" destId="{B43667A8-736B-4B8B-825D-6D9A1D426DC0}" srcOrd="0" destOrd="0" presId="urn:microsoft.com/office/officeart/2005/8/layout/radial6"/>
    <dgm:cxn modelId="{2560EDF6-4103-4C2D-934A-455C980B1292}" type="presOf" srcId="{20F86D49-88C4-4F89-A95E-2FA64B7AD437}" destId="{D4DC0DC8-8431-4D0B-87F5-EEA7BF43418F}" srcOrd="0" destOrd="0" presId="urn:microsoft.com/office/officeart/2005/8/layout/radial6"/>
    <dgm:cxn modelId="{4981FD75-1B69-4FC5-BCE6-6BDFA425198D}" type="presParOf" srcId="{0110BE5F-0741-4DBC-8243-3D13F42AA1E2}" destId="{A1504A49-EB35-4175-A2F1-AB3A18D50826}" srcOrd="0" destOrd="0" presId="urn:microsoft.com/office/officeart/2005/8/layout/radial6"/>
    <dgm:cxn modelId="{DAF05994-3ADD-4FA9-82A0-54147961C836}" type="presParOf" srcId="{0110BE5F-0741-4DBC-8243-3D13F42AA1E2}" destId="{6B3A9E6C-B3E1-4941-8E5F-F9AAA63A4760}" srcOrd="1" destOrd="0" presId="urn:microsoft.com/office/officeart/2005/8/layout/radial6"/>
    <dgm:cxn modelId="{7D0759EE-A950-40D8-8F9B-E7219DE5BABC}" type="presParOf" srcId="{0110BE5F-0741-4DBC-8243-3D13F42AA1E2}" destId="{9881D7C2-4209-4ED4-8ED2-D13F88E38E79}" srcOrd="2" destOrd="0" presId="urn:microsoft.com/office/officeart/2005/8/layout/radial6"/>
    <dgm:cxn modelId="{A89ED67E-9B1B-4513-B71E-3E6F1C70FA32}" type="presParOf" srcId="{0110BE5F-0741-4DBC-8243-3D13F42AA1E2}" destId="{DEAB5143-6740-48E8-A95B-47B0FFFE131C}" srcOrd="3" destOrd="0" presId="urn:microsoft.com/office/officeart/2005/8/layout/radial6"/>
    <dgm:cxn modelId="{76660CD9-5536-4A13-AA27-A5DF08301035}" type="presParOf" srcId="{0110BE5F-0741-4DBC-8243-3D13F42AA1E2}" destId="{D4DC0DC8-8431-4D0B-87F5-EEA7BF43418F}" srcOrd="4" destOrd="0" presId="urn:microsoft.com/office/officeart/2005/8/layout/radial6"/>
    <dgm:cxn modelId="{56E87D9A-84A8-4AD6-A107-8DFCA6DE92F3}" type="presParOf" srcId="{0110BE5F-0741-4DBC-8243-3D13F42AA1E2}" destId="{B2CAFD1E-792A-4024-BDC3-8350FF656AE5}" srcOrd="5" destOrd="0" presId="urn:microsoft.com/office/officeart/2005/8/layout/radial6"/>
    <dgm:cxn modelId="{8735C667-08E6-499E-A1E4-35CCC2317899}" type="presParOf" srcId="{0110BE5F-0741-4DBC-8243-3D13F42AA1E2}" destId="{7EBAFC88-AC23-4C27-9B3B-4F31593D9829}" srcOrd="6" destOrd="0" presId="urn:microsoft.com/office/officeart/2005/8/layout/radial6"/>
    <dgm:cxn modelId="{5C6C9AEA-2262-43CD-A2FE-809652F4DA20}" type="presParOf" srcId="{0110BE5F-0741-4DBC-8243-3D13F42AA1E2}" destId="{8F0C60E0-3323-4BE8-BAD5-6C4509B574F7}" srcOrd="7" destOrd="0" presId="urn:microsoft.com/office/officeart/2005/8/layout/radial6"/>
    <dgm:cxn modelId="{470B13EE-2DD6-43B7-80CC-5F117B1EC0E6}" type="presParOf" srcId="{0110BE5F-0741-4DBC-8243-3D13F42AA1E2}" destId="{D5A41329-7D38-45DD-AFE1-CFCF825F811C}" srcOrd="8" destOrd="0" presId="urn:microsoft.com/office/officeart/2005/8/layout/radial6"/>
    <dgm:cxn modelId="{1CD7E52B-CEA7-4A80-BB59-E976B5585631}" type="presParOf" srcId="{0110BE5F-0741-4DBC-8243-3D13F42AA1E2}" destId="{E7EE7689-7D44-4036-BCDA-3A5B46AACA9E}" srcOrd="9" destOrd="0" presId="urn:microsoft.com/office/officeart/2005/8/layout/radial6"/>
    <dgm:cxn modelId="{8961426F-D5D5-43F2-B1E6-1B20B00280CD}" type="presParOf" srcId="{0110BE5F-0741-4DBC-8243-3D13F42AA1E2}" destId="{E805489E-7E55-46AF-9125-C504E8A69504}" srcOrd="10" destOrd="0" presId="urn:microsoft.com/office/officeart/2005/8/layout/radial6"/>
    <dgm:cxn modelId="{5B89CD0F-9EBA-4F17-A45F-B9062C99D650}" type="presParOf" srcId="{0110BE5F-0741-4DBC-8243-3D13F42AA1E2}" destId="{A7C42392-A7C0-43E9-91E8-B623CFB4C7B6}" srcOrd="11" destOrd="0" presId="urn:microsoft.com/office/officeart/2005/8/layout/radial6"/>
    <dgm:cxn modelId="{66556974-3AF4-49EE-A8D1-CBE855AA6859}" type="presParOf" srcId="{0110BE5F-0741-4DBC-8243-3D13F42AA1E2}" destId="{15FD4FDF-22E2-4686-B1F1-23C3AA3FC965}" srcOrd="12" destOrd="0" presId="urn:microsoft.com/office/officeart/2005/8/layout/radial6"/>
    <dgm:cxn modelId="{932783CF-7FF8-47CD-B042-39841827D03E}" type="presParOf" srcId="{0110BE5F-0741-4DBC-8243-3D13F42AA1E2}" destId="{B43667A8-736B-4B8B-825D-6D9A1D426DC0}" srcOrd="13" destOrd="0" presId="urn:microsoft.com/office/officeart/2005/8/layout/radial6"/>
    <dgm:cxn modelId="{83CE2BE0-8F1C-411E-9FC0-DC58F444E663}" type="presParOf" srcId="{0110BE5F-0741-4DBC-8243-3D13F42AA1E2}" destId="{070361A1-8E30-4CD5-84C6-7658C096EA5D}" srcOrd="14" destOrd="0" presId="urn:microsoft.com/office/officeart/2005/8/layout/radial6"/>
    <dgm:cxn modelId="{D527F7C7-A630-439D-929F-4D0EC92CB2E8}" type="presParOf" srcId="{0110BE5F-0741-4DBC-8243-3D13F42AA1E2}" destId="{ED1DDEDC-F2AB-4CCE-8A5B-F610194733C7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DDEDC-F2AB-4CCE-8A5B-F610194733C7}">
      <dsp:nvSpPr>
        <dsp:cNvPr id="0" name=""/>
        <dsp:cNvSpPr/>
      </dsp:nvSpPr>
      <dsp:spPr>
        <a:xfrm>
          <a:off x="1993875" y="688145"/>
          <a:ext cx="4602853" cy="4602853"/>
        </a:xfrm>
        <a:prstGeom prst="blockArc">
          <a:avLst>
            <a:gd name="adj1" fmla="val 12001808"/>
            <a:gd name="adj2" fmla="val 16180617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FD4FDF-22E2-4686-B1F1-23C3AA3FC965}">
      <dsp:nvSpPr>
        <dsp:cNvPr id="0" name=""/>
        <dsp:cNvSpPr/>
      </dsp:nvSpPr>
      <dsp:spPr>
        <a:xfrm>
          <a:off x="1953485" y="697573"/>
          <a:ext cx="4786783" cy="4264451"/>
        </a:xfrm>
        <a:prstGeom prst="blockArc">
          <a:avLst>
            <a:gd name="adj1" fmla="val 7785537"/>
            <a:gd name="adj2" fmla="val 11745005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E7689-7D44-4036-BCDA-3A5B46AACA9E}">
      <dsp:nvSpPr>
        <dsp:cNvPr id="0" name=""/>
        <dsp:cNvSpPr/>
      </dsp:nvSpPr>
      <dsp:spPr>
        <a:xfrm>
          <a:off x="2106186" y="580763"/>
          <a:ext cx="4602853" cy="4602853"/>
        </a:xfrm>
        <a:prstGeom prst="blockArc">
          <a:avLst>
            <a:gd name="adj1" fmla="val 1884832"/>
            <a:gd name="adj2" fmla="val 7908203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BAFC88-AC23-4C27-9B3B-4F31593D9829}">
      <dsp:nvSpPr>
        <dsp:cNvPr id="0" name=""/>
        <dsp:cNvSpPr/>
      </dsp:nvSpPr>
      <dsp:spPr>
        <a:xfrm>
          <a:off x="2004549" y="766272"/>
          <a:ext cx="4602853" cy="4602853"/>
        </a:xfrm>
        <a:prstGeom prst="blockArc">
          <a:avLst>
            <a:gd name="adj1" fmla="val 19689997"/>
            <a:gd name="adj2" fmla="val 1561241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AB5143-6740-48E8-A95B-47B0FFFE131C}">
      <dsp:nvSpPr>
        <dsp:cNvPr id="0" name=""/>
        <dsp:cNvSpPr/>
      </dsp:nvSpPr>
      <dsp:spPr>
        <a:xfrm>
          <a:off x="1958159" y="688063"/>
          <a:ext cx="4602853" cy="4602853"/>
        </a:xfrm>
        <a:prstGeom prst="blockArc">
          <a:avLst>
            <a:gd name="adj1" fmla="val 16235234"/>
            <a:gd name="adj2" fmla="val 19829063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504A49-EB35-4175-A2F1-AB3A18D50826}">
      <dsp:nvSpPr>
        <dsp:cNvPr id="0" name=""/>
        <dsp:cNvSpPr/>
      </dsp:nvSpPr>
      <dsp:spPr>
        <a:xfrm>
          <a:off x="2950474" y="1930268"/>
          <a:ext cx="2664304" cy="21186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bg1"/>
              </a:solidFill>
            </a:rPr>
            <a:t>„5“      </a:t>
          </a:r>
          <a:r>
            <a:rPr lang="de-DE" sz="1800" b="1" kern="1200" dirty="0">
              <a:solidFill>
                <a:schemeClr val="bg1"/>
              </a:solidFill>
            </a:rPr>
            <a:t>Qualitäts-merkmale vom TC</a:t>
          </a:r>
        </a:p>
      </dsp:txBody>
      <dsp:txXfrm>
        <a:off x="3340652" y="2240542"/>
        <a:ext cx="1883948" cy="1498132"/>
      </dsp:txXfrm>
    </dsp:sp>
    <dsp:sp modelId="{6B3A9E6C-B3E1-4941-8E5F-F9AAA63A4760}">
      <dsp:nvSpPr>
        <dsp:cNvPr id="0" name=""/>
        <dsp:cNvSpPr/>
      </dsp:nvSpPr>
      <dsp:spPr>
        <a:xfrm>
          <a:off x="3220121" y="34"/>
          <a:ext cx="2125011" cy="14830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Geeignete Sportstätten (Tennisplätze, Hallen)</a:t>
          </a:r>
        </a:p>
      </dsp:txBody>
      <dsp:txXfrm>
        <a:off x="3531322" y="217225"/>
        <a:ext cx="1502609" cy="1048694"/>
      </dsp:txXfrm>
    </dsp:sp>
    <dsp:sp modelId="{D4DC0DC8-8431-4D0B-87F5-EEA7BF43418F}">
      <dsp:nvSpPr>
        <dsp:cNvPr id="0" name=""/>
        <dsp:cNvSpPr/>
      </dsp:nvSpPr>
      <dsp:spPr>
        <a:xfrm>
          <a:off x="5164218" y="1140432"/>
          <a:ext cx="2103313" cy="14830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Presse und ÖA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Kursangebote/ Dauerangebote</a:t>
          </a:r>
        </a:p>
      </dsp:txBody>
      <dsp:txXfrm>
        <a:off x="5472241" y="1357623"/>
        <a:ext cx="1487267" cy="1048694"/>
      </dsp:txXfrm>
    </dsp:sp>
    <dsp:sp modelId="{8F0C60E0-3323-4BE8-BAD5-6C4509B574F7}">
      <dsp:nvSpPr>
        <dsp:cNvPr id="0" name=""/>
        <dsp:cNvSpPr/>
      </dsp:nvSpPr>
      <dsp:spPr>
        <a:xfrm>
          <a:off x="5328588" y="3312364"/>
          <a:ext cx="1995108" cy="14830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Spaß in der Gesellschaft, offen für alle</a:t>
          </a:r>
        </a:p>
      </dsp:txBody>
      <dsp:txXfrm>
        <a:off x="5620765" y="3529555"/>
        <a:ext cx="1410754" cy="1048694"/>
      </dsp:txXfrm>
    </dsp:sp>
    <dsp:sp modelId="{E805489E-7E55-46AF-9125-C504E8A69504}">
      <dsp:nvSpPr>
        <dsp:cNvPr id="0" name=""/>
        <dsp:cNvSpPr/>
      </dsp:nvSpPr>
      <dsp:spPr>
        <a:xfrm>
          <a:off x="1894144" y="3816420"/>
          <a:ext cx="2029960" cy="14830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Versicherungs-</a:t>
          </a:r>
          <a:r>
            <a:rPr lang="de-DE" sz="1800" kern="1200" dirty="0" err="1"/>
            <a:t>schutz</a:t>
          </a:r>
          <a:endParaRPr lang="de-DE" sz="1800" kern="1200" dirty="0"/>
        </a:p>
      </dsp:txBody>
      <dsp:txXfrm>
        <a:off x="2191425" y="4033611"/>
        <a:ext cx="1435398" cy="1048694"/>
      </dsp:txXfrm>
    </dsp:sp>
    <dsp:sp modelId="{B43667A8-736B-4B8B-825D-6D9A1D426DC0}">
      <dsp:nvSpPr>
        <dsp:cNvPr id="0" name=""/>
        <dsp:cNvSpPr/>
      </dsp:nvSpPr>
      <dsp:spPr>
        <a:xfrm>
          <a:off x="1279301" y="1478049"/>
          <a:ext cx="1807885" cy="14830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Qualifizierte Trainer</a:t>
          </a:r>
        </a:p>
      </dsp:txBody>
      <dsp:txXfrm>
        <a:off x="1544060" y="1695240"/>
        <a:ext cx="1278367" cy="1048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B2FCD-30D2-4EF8-BC91-9ADB91E73E6E}" type="datetimeFigureOut">
              <a:rPr lang="de-DE" smtClean="0"/>
              <a:t>29.08.2018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D8CF7-6F05-426D-B7DE-30CD68E363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512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WHO-Empfehlung: Minimalbeanspruchung durch körperlich-sportliche Aktivität von 800–1000 kcal pro Woche zusätzlich zur normalen</a:t>
            </a:r>
          </a:p>
          <a:p>
            <a:r>
              <a:rPr lang="de-DE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Alltagsaktivität:  Industrialisierte Länder: Nur 10-20% der erwachsenen Bevölkerung erreicht dies (1-2x pro Woche Sport und Bewegung würde schon ausreichen)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D8CF7-6F05-426D-B7DE-30CD68E3633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6408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de-DE" dirty="0"/>
              <a:t>Mal mit dem Tennisschläger und speziellen Methodik-Bällen, mal mit Kleingeräten und mal ohne jegliche Hilfsmittel. Für Abwechslung und Spaß ist also gesorgt und jeder kann mitmachen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Insbesondere  Risikofaktoren, die im Zusammenhang mit Herz-Kreislauf-Erkrankungen stehen, wie beispielsweise die sportliche Inaktivität, sollen vermindert werden. Weitere positive Aspekte wie Verbesserung des Fettstoffwechsels, Verminderung der Diabetes-Wahrscheinlichkeit und Verminderung von Übergewicht und Adipositas kommen hinzu.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D8CF7-6F05-426D-B7DE-30CD68E3633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285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Sporthalle, Rasenfläche, Beachplatz, …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8A804C-C5FB-48A9-8B79-F9ABBF81273B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2864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 dirty="0"/>
              <a:t>Mit und ohne Tenniserfahrung zusammen</a:t>
            </a:r>
          </a:p>
          <a:p>
            <a:pPr marL="228600" indent="-228600">
              <a:buAutoNum type="arabicPeriod"/>
            </a:pPr>
            <a:r>
              <a:rPr lang="de-DE" dirty="0"/>
              <a:t>Bei Senioren muss die Übungsauswahl und die Belastungssteuerung anders</a:t>
            </a:r>
            <a:r>
              <a:rPr lang="de-DE" baseline="0" dirty="0"/>
              <a:t> erfolgen, als bei fitten Tennisspielern</a:t>
            </a:r>
          </a:p>
          <a:p>
            <a:pPr marL="228600" indent="-228600">
              <a:buAutoNum type="arabicPeriod"/>
            </a:pPr>
            <a:r>
              <a:rPr lang="de-DE" baseline="0" dirty="0"/>
              <a:t>Reaktivierung von ehemaligen Tennisspielern aus dem Tennisboom der 90er</a:t>
            </a:r>
          </a:p>
          <a:p>
            <a:pPr marL="228600" indent="-228600">
              <a:buAutoNum type="arabicPeriod"/>
            </a:pPr>
            <a:r>
              <a:rPr lang="de-DE" baseline="0" dirty="0"/>
              <a:t>Männer, im Gesundheitssport eher unterrepräsentiert (Nordic-Walking, Aquagymnastik,…) Aufgrund des hohen Aufforderungscharakters von Ball und Schläger sehr motivierend.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8A804C-C5FB-48A9-8B79-F9ABBF81273B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862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b="1" dirty="0"/>
              <a:t>Wie kann der Verein punkten und sich gegen andere (kommerzielle) Anbieter durchsetzen?</a:t>
            </a:r>
          </a:p>
          <a:p>
            <a:pPr eaLnBrk="1" hangingPunct="1"/>
            <a:r>
              <a:rPr lang="de-DE" dirty="0"/>
              <a:t>Alle Tennisplätze in Deutschland</a:t>
            </a:r>
            <a:r>
              <a:rPr lang="de-DE" baseline="0" dirty="0"/>
              <a:t> q</a:t>
            </a:r>
            <a:r>
              <a:rPr lang="de-DE" dirty="0"/>
              <a:t>uer hintereinander gelegt bilden eine Strecke von</a:t>
            </a:r>
            <a:r>
              <a:rPr lang="de-DE" baseline="0" dirty="0"/>
              <a:t> Berlin bis nach Barcelona.</a:t>
            </a:r>
            <a:endParaRPr lang="de-DE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Zudem sind sie flächendeckend verfügbar! </a:t>
            </a:r>
            <a:r>
              <a:rPr lang="de-DE" sz="1200" b="0" dirty="0"/>
              <a:t>Vorhandenes Trainingsmaterial im Verein (Schläger, Bälle, Trainingshilfen,…)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eaLnBrk="1" hangingPunct="1"/>
            <a:r>
              <a:rPr lang="de-DE" dirty="0"/>
              <a:t>Versicherungsschutz: Nicht-Mitgliederversicherung bei der ARAG je nach Vereinsgröße zwischen 52,11 - 247,45€ jährlich.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2BEC19-726C-44A4-830D-60907720117E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376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8/29/2018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67717484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3F3F2"/>
                </a:solidFill>
              </a:rPr>
              <a:pPr/>
              <a:t>8/29/2018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3F3F2"/>
                </a:solidFill>
              </a:rPr>
              <a:pPr/>
              <a:t>‹Nr.›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634967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380015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50962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58940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599957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96253842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42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6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8/29/2018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0513288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3F3F2"/>
                </a:solidFill>
              </a:rPr>
              <a:pPr/>
              <a:t>8/29/2018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3F3F2"/>
                </a:solidFill>
              </a:rPr>
              <a:pPr/>
              <a:t>‹Nr.›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84896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420503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91204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436301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503009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34456399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042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607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8/29/2018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26802573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3F3F2"/>
                </a:solidFill>
              </a:rPr>
              <a:pPr/>
              <a:t>8/29/2018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3F3F2"/>
                </a:solidFill>
              </a:rPr>
              <a:pPr/>
              <a:t>‹Nr.›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69874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647499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878138"/>
      </p:ext>
    </p:extLst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411186"/>
      </p:ext>
    </p:extLst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6756871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1959850"/>
      </p:ext>
    </p:extLst>
  </p:cSld>
  <p:clrMapOvr>
    <a:masterClrMapping/>
  </p:clrMapOvr>
  <p:hf sldNum="0"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793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8826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15988" y="330200"/>
            <a:ext cx="7770812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5448" y="522514"/>
            <a:ext cx="7771353" cy="5823858"/>
          </a:xfrm>
        </p:spPr>
        <p:txBody>
          <a:bodyPr/>
          <a:lstStyle>
            <a:lvl1pPr>
              <a:buNone/>
              <a:defRPr b="1">
                <a:latin typeface="Lucida Sans" pitchFamily="34" charset="0"/>
              </a:defRPr>
            </a:lvl1pPr>
            <a:lvl2pPr>
              <a:defRPr>
                <a:latin typeface="Lucida Sans" pitchFamily="34" charset="0"/>
              </a:defRPr>
            </a:lvl2pPr>
            <a:lvl3pPr>
              <a:defRPr>
                <a:latin typeface="Lucida Sans" pitchFamily="34" charset="0"/>
              </a:defRPr>
            </a:lvl3pPr>
            <a:lvl4pPr>
              <a:defRPr>
                <a:latin typeface="Lucida Sans" pitchFamily="34" charset="0"/>
              </a:defRPr>
            </a:lvl4pPr>
            <a:lvl5pPr>
              <a:defRPr>
                <a:latin typeface="Lucida Sans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6945313" y="0"/>
            <a:ext cx="2198687" cy="365125"/>
          </a:xfrm>
        </p:spPr>
        <p:txBody>
          <a:bodyPr/>
          <a:lstStyle>
            <a:lvl1pPr>
              <a:defRPr sz="1000">
                <a:latin typeface="Lucida Sans" pitchFamily="34" charset="0"/>
              </a:defRPr>
            </a:lvl1pPr>
          </a:lstStyle>
          <a:p>
            <a:pPr>
              <a:defRPr/>
            </a:pPr>
            <a:r>
              <a:rPr lang="de-DE"/>
              <a:t>Power-Court im NTV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915988" y="6492875"/>
            <a:ext cx="7770812" cy="365125"/>
          </a:xfrm>
        </p:spPr>
        <p:txBody>
          <a:bodyPr/>
          <a:lstStyle>
            <a:lvl1pPr algn="ctr">
              <a:defRPr>
                <a:latin typeface="Lucida Sans" pitchFamily="34" charset="0"/>
              </a:defRPr>
            </a:lvl1pPr>
          </a:lstStyle>
          <a:p>
            <a:pPr>
              <a:defRPr/>
            </a:pPr>
            <a:fld id="{F5077CB6-150B-46C1-ADF4-F99852EB593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4230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15988" y="330200"/>
            <a:ext cx="7770812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5448" y="522514"/>
            <a:ext cx="7771353" cy="5823858"/>
          </a:xfrm>
        </p:spPr>
        <p:txBody>
          <a:bodyPr/>
          <a:lstStyle>
            <a:lvl1pPr>
              <a:buNone/>
              <a:defRPr b="1">
                <a:latin typeface="Lucida Sans" pitchFamily="34" charset="0"/>
              </a:defRPr>
            </a:lvl1pPr>
            <a:lvl2pPr>
              <a:defRPr>
                <a:latin typeface="Lucida Sans" pitchFamily="34" charset="0"/>
              </a:defRPr>
            </a:lvl2pPr>
            <a:lvl3pPr>
              <a:defRPr>
                <a:latin typeface="Lucida Sans" pitchFamily="34" charset="0"/>
              </a:defRPr>
            </a:lvl3pPr>
            <a:lvl4pPr>
              <a:defRPr>
                <a:latin typeface="Lucida Sans" pitchFamily="34" charset="0"/>
              </a:defRPr>
            </a:lvl4pPr>
            <a:lvl5pPr>
              <a:defRPr>
                <a:latin typeface="Lucida Sans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6945313" y="0"/>
            <a:ext cx="2198687" cy="365125"/>
          </a:xfrm>
        </p:spPr>
        <p:txBody>
          <a:bodyPr/>
          <a:lstStyle>
            <a:lvl1pPr>
              <a:defRPr sz="1000">
                <a:latin typeface="Lucida Sans" pitchFamily="34" charset="0"/>
              </a:defRPr>
            </a:lvl1pPr>
          </a:lstStyle>
          <a:p>
            <a:pPr>
              <a:defRPr/>
            </a:pPr>
            <a:r>
              <a:rPr lang="de-DE"/>
              <a:t>Power-Court im NTV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915988" y="6492875"/>
            <a:ext cx="7770812" cy="365125"/>
          </a:xfrm>
        </p:spPr>
        <p:txBody>
          <a:bodyPr/>
          <a:lstStyle>
            <a:lvl1pPr algn="ctr">
              <a:defRPr>
                <a:latin typeface="Lucida Sans" pitchFamily="34" charset="0"/>
              </a:defRPr>
            </a:lvl1pPr>
          </a:lstStyle>
          <a:p>
            <a:pPr>
              <a:defRPr/>
            </a:pPr>
            <a:fld id="{F5077CB6-150B-46C1-ADF4-F99852EB593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22699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8/29/2018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995419"/>
      </p:ext>
    </p:extLst>
  </p:cSld>
  <p:clrMapOvr>
    <a:masterClrMapping/>
  </p:clrMapOvr>
  <p:hf sldNum="0"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3F3F2"/>
                </a:solidFill>
              </a:rPr>
              <a:pPr/>
              <a:t>8/29/2018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3F3F2"/>
                </a:solidFill>
              </a:rPr>
              <a:pPr/>
              <a:t>‹Nr.›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07223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588356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85447"/>
      </p:ext>
    </p:extLst>
  </p:cSld>
  <p:clrMapOvr>
    <a:masterClrMapping/>
  </p:clrMapOvr>
  <p:hf sldNum="0"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145995"/>
      </p:ext>
    </p:extLst>
  </p:cSld>
  <p:clrMapOvr>
    <a:masterClrMapping/>
  </p:clrMapOvr>
  <p:hf sldNum="0"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46680724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62127243"/>
      </p:ext>
    </p:extLst>
  </p:cSld>
  <p:clrMapOvr>
    <a:masterClrMapping/>
  </p:clrMapOvr>
  <p:hf sldNum="0"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6549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108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8/29/2018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2457737"/>
      </p:ext>
    </p:extLst>
  </p:cSld>
  <p:clrMapOvr>
    <a:masterClrMapping/>
  </p:clrMapOvr>
  <p:hf sldNum="0"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3F3F2"/>
                </a:solidFill>
              </a:rPr>
              <a:pPr/>
              <a:t>8/29/2018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3F3F2"/>
                </a:solidFill>
              </a:rPr>
              <a:pPr/>
              <a:t>‹Nr.›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01924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171833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17238"/>
      </p:ext>
    </p:extLst>
  </p:cSld>
  <p:clrMapOvr>
    <a:masterClrMapping/>
  </p:clrMapOvr>
  <p:hf sldNum="0"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647881"/>
      </p:ext>
    </p:extLst>
  </p:cSld>
  <p:clrMapOvr>
    <a:masterClrMapping/>
  </p:clrMapOvr>
  <p:hf sldNum="0"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6239382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2590861"/>
      </p:ext>
    </p:extLst>
  </p:cSld>
  <p:clrMapOvr>
    <a:masterClrMapping/>
  </p:clrMapOvr>
  <p:hf sldNum="0"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3860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4785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8/29/2018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46580241"/>
      </p:ext>
    </p:extLst>
  </p:cSld>
  <p:clrMapOvr>
    <a:masterClrMapping/>
  </p:clrMapOvr>
  <p:hf sldNum="0"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3F3F2"/>
                </a:solidFill>
              </a:rPr>
              <a:pPr/>
              <a:t>8/29/2018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3F3F2"/>
                </a:solidFill>
              </a:rPr>
              <a:pPr/>
              <a:t>‹Nr.›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000894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55309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64965"/>
      </p:ext>
    </p:extLst>
  </p:cSld>
  <p:clrMapOvr>
    <a:masterClrMapping/>
  </p:clrMapOvr>
  <p:hf sldNum="0"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15610"/>
      </p:ext>
    </p:extLst>
  </p:cSld>
  <p:clrMapOvr>
    <a:masterClrMapping/>
  </p:clrMapOvr>
  <p:hf sldNum="0"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29807325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82676036"/>
      </p:ext>
    </p:extLst>
  </p:cSld>
  <p:clrMapOvr>
    <a:masterClrMapping/>
  </p:clrMapOvr>
  <p:hf sldNum="0"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3734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758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8/29/2018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8B323">
                    <a:lumMod val="5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F8B323">
                  <a:lumMod val="50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5785333"/>
      </p:ext>
    </p:extLst>
  </p:cSld>
  <p:clrMapOvr>
    <a:masterClrMapping/>
  </p:clrMapOvr>
  <p:hf sldNum="0"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>
                <a:solidFill>
                  <a:srgbClr val="F3F3F2"/>
                </a:solidFill>
              </a:rPr>
              <a:pPr/>
              <a:t>8/29/2018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>
                <a:solidFill>
                  <a:srgbClr val="F3F3F2"/>
                </a:solidFill>
              </a:rPr>
              <a:pPr/>
              <a:t>‹Nr.›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33912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131582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902579"/>
      </p:ext>
    </p:extLst>
  </p:cSld>
  <p:clrMapOvr>
    <a:masterClrMapping/>
  </p:clrMapOvr>
  <p:hf sldNum="0" hd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22718"/>
      </p:ext>
    </p:extLst>
  </p:cSld>
  <p:clrMapOvr>
    <a:masterClrMapping/>
  </p:clrMapOvr>
  <p:hf sldNum="0" hd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8109316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2458399"/>
      </p:ext>
    </p:extLst>
  </p:cSld>
  <p:clrMapOvr>
    <a:masterClrMapping/>
  </p:clrMapOvr>
  <p:hf sldNum="0" hd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1831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915448" y="6502702"/>
            <a:ext cx="7772400" cy="219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457200"/>
            <a:endParaRPr lang="de-DE" sz="1000" dirty="0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6385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15988" y="330200"/>
            <a:ext cx="7770812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5448" y="522514"/>
            <a:ext cx="7771353" cy="5823858"/>
          </a:xfrm>
        </p:spPr>
        <p:txBody>
          <a:bodyPr/>
          <a:lstStyle>
            <a:lvl1pPr>
              <a:buNone/>
              <a:defRPr b="1">
                <a:latin typeface="Lucida Sans" pitchFamily="34" charset="0"/>
              </a:defRPr>
            </a:lvl1pPr>
            <a:lvl2pPr>
              <a:defRPr>
                <a:latin typeface="Lucida Sans" pitchFamily="34" charset="0"/>
              </a:defRPr>
            </a:lvl2pPr>
            <a:lvl3pPr>
              <a:defRPr>
                <a:latin typeface="Lucida Sans" pitchFamily="34" charset="0"/>
              </a:defRPr>
            </a:lvl3pPr>
            <a:lvl4pPr>
              <a:defRPr>
                <a:latin typeface="Lucida Sans" pitchFamily="34" charset="0"/>
              </a:defRPr>
            </a:lvl4pPr>
            <a:lvl5pPr>
              <a:defRPr>
                <a:latin typeface="Lucida Sans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6945313" y="0"/>
            <a:ext cx="2198687" cy="365125"/>
          </a:xfrm>
        </p:spPr>
        <p:txBody>
          <a:bodyPr/>
          <a:lstStyle>
            <a:lvl1pPr>
              <a:defRPr sz="1000">
                <a:latin typeface="Lucida Sans" pitchFamily="34" charset="0"/>
              </a:defRPr>
            </a:lvl1pPr>
          </a:lstStyle>
          <a:p>
            <a:pPr>
              <a:defRPr/>
            </a:pPr>
            <a:r>
              <a:rPr lang="de-DE"/>
              <a:t>Power-Court im NTV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915988" y="6492875"/>
            <a:ext cx="7770812" cy="365125"/>
          </a:xfrm>
        </p:spPr>
        <p:txBody>
          <a:bodyPr/>
          <a:lstStyle>
            <a:lvl1pPr algn="ctr">
              <a:defRPr>
                <a:latin typeface="Lucida Sans" pitchFamily="34" charset="0"/>
              </a:defRPr>
            </a:lvl1pPr>
          </a:lstStyle>
          <a:p>
            <a:pPr>
              <a:defRPr/>
            </a:pPr>
            <a:fld id="{F5077CB6-150B-46C1-ADF4-F99852EB593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4074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15988" y="330200"/>
            <a:ext cx="7770812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5448" y="522514"/>
            <a:ext cx="7771353" cy="5823858"/>
          </a:xfrm>
        </p:spPr>
        <p:txBody>
          <a:bodyPr/>
          <a:lstStyle>
            <a:lvl1pPr>
              <a:buNone/>
              <a:defRPr b="1">
                <a:latin typeface="Lucida Sans" pitchFamily="34" charset="0"/>
              </a:defRPr>
            </a:lvl1pPr>
            <a:lvl2pPr>
              <a:defRPr>
                <a:latin typeface="Lucida Sans" pitchFamily="34" charset="0"/>
              </a:defRPr>
            </a:lvl2pPr>
            <a:lvl3pPr>
              <a:defRPr>
                <a:latin typeface="Lucida Sans" pitchFamily="34" charset="0"/>
              </a:defRPr>
            </a:lvl3pPr>
            <a:lvl4pPr>
              <a:defRPr>
                <a:latin typeface="Lucida Sans" pitchFamily="34" charset="0"/>
              </a:defRPr>
            </a:lvl4pPr>
            <a:lvl5pPr>
              <a:defRPr>
                <a:latin typeface="Lucida Sans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6945313" y="0"/>
            <a:ext cx="2198687" cy="365125"/>
          </a:xfrm>
        </p:spPr>
        <p:txBody>
          <a:bodyPr/>
          <a:lstStyle>
            <a:lvl1pPr>
              <a:defRPr sz="1000">
                <a:latin typeface="Lucida Sans" pitchFamily="34" charset="0"/>
              </a:defRPr>
            </a:lvl1pPr>
          </a:lstStyle>
          <a:p>
            <a:pPr>
              <a:defRPr/>
            </a:pPr>
            <a:r>
              <a:rPr lang="de-DE"/>
              <a:t>Power-Court im NTV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915988" y="6492875"/>
            <a:ext cx="7770812" cy="365125"/>
          </a:xfrm>
        </p:spPr>
        <p:txBody>
          <a:bodyPr/>
          <a:lstStyle>
            <a:lvl1pPr algn="ctr">
              <a:defRPr>
                <a:latin typeface="Lucida Sans" pitchFamily="34" charset="0"/>
              </a:defRPr>
            </a:lvl1pPr>
          </a:lstStyle>
          <a:p>
            <a:pPr>
              <a:defRPr/>
            </a:pPr>
            <a:fld id="{BC1A6DD6-29AD-41D2-846C-C174298841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5196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  <p:sp>
        <p:nvSpPr>
          <p:cNvPr id="11" name="Textfeld 10"/>
          <p:cNvSpPr txBox="1"/>
          <p:nvPr userDrawn="1"/>
        </p:nvSpPr>
        <p:spPr>
          <a:xfrm>
            <a:off x="6794942" y="66404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de-DE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867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  <p:sp>
        <p:nvSpPr>
          <p:cNvPr id="11" name="Textfeld 10"/>
          <p:cNvSpPr txBox="1"/>
          <p:nvPr userDrawn="1"/>
        </p:nvSpPr>
        <p:spPr>
          <a:xfrm>
            <a:off x="6794942" y="66404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de-DE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6993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  <p:sp>
        <p:nvSpPr>
          <p:cNvPr id="11" name="Textfeld 10"/>
          <p:cNvSpPr txBox="1"/>
          <p:nvPr userDrawn="1"/>
        </p:nvSpPr>
        <p:spPr>
          <a:xfrm>
            <a:off x="6794942" y="66404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de-DE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476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43" r:id="rId10"/>
    <p:sldLayoutId id="2147483744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  <p:sp>
        <p:nvSpPr>
          <p:cNvPr id="11" name="Textfeld 10"/>
          <p:cNvSpPr txBox="1"/>
          <p:nvPr userDrawn="1"/>
        </p:nvSpPr>
        <p:spPr>
          <a:xfrm>
            <a:off x="6794942" y="66404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de-DE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980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  <p:sp>
        <p:nvSpPr>
          <p:cNvPr id="11" name="Textfeld 10"/>
          <p:cNvSpPr txBox="1"/>
          <p:nvPr userDrawn="1"/>
        </p:nvSpPr>
        <p:spPr>
          <a:xfrm>
            <a:off x="6794942" y="66404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de-DE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531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  <p:sp>
        <p:nvSpPr>
          <p:cNvPr id="11" name="Textfeld 10"/>
          <p:cNvSpPr txBox="1"/>
          <p:nvPr userDrawn="1"/>
        </p:nvSpPr>
        <p:spPr>
          <a:xfrm>
            <a:off x="6794942" y="66404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de-DE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879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9334D819-9F07-4261-B09B-9E467E5D9002}" type="datetimeFigureOut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8/29/2018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457200"/>
            <a:fld id="{71766878-3199-4EAB-94E7-2D6D11070E14}" type="slidenum"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pPr defTabSz="457200"/>
              <a:t>‹Nr.›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  <p:sp>
        <p:nvSpPr>
          <p:cNvPr id="11" name="Textfeld 10"/>
          <p:cNvSpPr txBox="1"/>
          <p:nvPr userDrawn="1"/>
        </p:nvSpPr>
        <p:spPr>
          <a:xfrm>
            <a:off x="6794942" y="66404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de-DE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788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5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6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Relationship Id="rId5" Type="http://schemas.openxmlformats.org/officeDocument/2006/relationships/hyperlink" Target="http://www.sportprogesundheit.de/de/sport-und-gesundheit/service/film/" TargetMode="Externa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7685" y="5979197"/>
            <a:ext cx="7666891" cy="742279"/>
          </a:xfrm>
        </p:spPr>
        <p:txBody>
          <a:bodyPr/>
          <a:lstStyle/>
          <a:p>
            <a:r>
              <a:rPr lang="de-DE" dirty="0"/>
              <a:t>DER Verein und Trainer als Gesundheitsanbieter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6" t="20180" r="25666" b="13058"/>
          <a:stretch/>
        </p:blipFill>
        <p:spPr>
          <a:xfrm>
            <a:off x="2781871" y="1416132"/>
            <a:ext cx="3856321" cy="358669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69963952"/>
      </p:ext>
    </p:extLst>
  </p:cSld>
  <p:clrMapOvr>
    <a:masterClrMapping/>
  </p:clrMapOvr>
  <p:transition spd="slow" advClick="0" advTm="1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844" y="-1"/>
            <a:ext cx="7119465" cy="41378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Titel 2"/>
          <p:cNvSpPr txBox="1">
            <a:spLocks/>
          </p:cNvSpPr>
          <p:nvPr/>
        </p:nvSpPr>
        <p:spPr>
          <a:xfrm>
            <a:off x="507999" y="4360984"/>
            <a:ext cx="9347200" cy="24970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800" b="1" i="0" kern="1200" cap="all" spc="225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de-DE" sz="2700" dirty="0"/>
              <a:t>Präventionskurs</a:t>
            </a:r>
          </a:p>
          <a:p>
            <a:pPr algn="ctr"/>
            <a:r>
              <a:rPr lang="de-DE" sz="2700" dirty="0"/>
              <a:t>zur Reduzierung von Bewegungsmangel durch</a:t>
            </a:r>
          </a:p>
          <a:p>
            <a:pPr algn="ctr"/>
            <a:r>
              <a:rPr lang="de-DE" sz="2700" dirty="0"/>
              <a:t>Gesundheitssportliche Aktivität</a:t>
            </a:r>
            <a:endParaRPr lang="de-DE" sz="2700" dirty="0">
              <a:solidFill>
                <a:srgbClr val="F8B3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02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platzhalter 11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0" b="6630"/>
          <a:stretch>
            <a:fillRect/>
          </a:stretch>
        </p:blipFill>
        <p:spPr/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848966" y="1899138"/>
            <a:ext cx="3189525" cy="2497016"/>
          </a:xfrm>
        </p:spPr>
        <p:txBody>
          <a:bodyPr>
            <a:noAutofit/>
          </a:bodyPr>
          <a:lstStyle/>
          <a:p>
            <a:r>
              <a:rPr lang="de-DE" sz="4800" dirty="0"/>
              <a:t>Gesund mit </a:t>
            </a:r>
            <a:br>
              <a:rPr lang="de-DE" sz="4800" dirty="0"/>
            </a:br>
            <a:r>
              <a:rPr lang="de-DE" sz="4800" dirty="0"/>
              <a:t>Tennis</a:t>
            </a:r>
          </a:p>
        </p:txBody>
      </p:sp>
    </p:spTree>
    <p:extLst>
      <p:ext uri="{BB962C8B-B14F-4D97-AF65-F5344CB8AC3E}">
        <p14:creationId xmlns:p14="http://schemas.microsoft.com/office/powerpoint/2010/main" val="2926995017"/>
      </p:ext>
    </p:extLst>
  </p:cSld>
  <p:clrMapOvr>
    <a:masterClrMapping/>
  </p:clrMapOvr>
  <p:transition advClick="0" advTm="1000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85339" y="1297727"/>
            <a:ext cx="8125615" cy="1125415"/>
          </a:xfrm>
        </p:spPr>
        <p:txBody>
          <a:bodyPr>
            <a:noAutofit/>
          </a:bodyPr>
          <a:lstStyle/>
          <a:p>
            <a:r>
              <a:rPr lang="de-DE" sz="4800" dirty="0">
                <a:solidFill>
                  <a:schemeClr val="tx1"/>
                </a:solidFill>
              </a:rPr>
              <a:t>Für Jung und </a:t>
            </a:r>
            <a:r>
              <a:rPr lang="de-DE" sz="4800" dirty="0"/>
              <a:t>Alt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7" r="15588"/>
          <a:stretch/>
        </p:blipFill>
        <p:spPr>
          <a:xfrm>
            <a:off x="219808" y="2625144"/>
            <a:ext cx="4330163" cy="423285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6" r="13256"/>
          <a:stretch/>
        </p:blipFill>
        <p:spPr>
          <a:xfrm>
            <a:off x="4549971" y="2625143"/>
            <a:ext cx="4646411" cy="4232857"/>
          </a:xfrm>
          <a:prstGeom prst="rect">
            <a:avLst/>
          </a:prstGeom>
        </p:spPr>
      </p:pic>
      <p:cxnSp>
        <p:nvCxnSpPr>
          <p:cNvPr id="8" name="Gerader Verbinder 7"/>
          <p:cNvCxnSpPr/>
          <p:nvPr/>
        </p:nvCxnSpPr>
        <p:spPr>
          <a:xfrm>
            <a:off x="4612783" y="2625144"/>
            <a:ext cx="0" cy="4232857"/>
          </a:xfrm>
          <a:prstGeom prst="line">
            <a:avLst/>
          </a:prstGeom>
          <a:ln w="384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067899"/>
      </p:ext>
    </p:extLst>
  </p:cSld>
  <p:clrMapOvr>
    <a:masterClrMapping/>
  </p:clrMapOvr>
  <p:transition advClick="0" advTm="3000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rmageddon Movie Theme-Trevor Rabin.fl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2782" y="7113020"/>
            <a:ext cx="487363" cy="48736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51430"/>
            <a:ext cx="8950567" cy="5406569"/>
          </a:xfrm>
          <a:prstGeom prst="rect">
            <a:avLst/>
          </a:prstGeom>
        </p:spPr>
      </p:pic>
      <p:sp>
        <p:nvSpPr>
          <p:cNvPr id="7" name="Titel 2"/>
          <p:cNvSpPr txBox="1">
            <a:spLocks/>
          </p:cNvSpPr>
          <p:nvPr/>
        </p:nvSpPr>
        <p:spPr>
          <a:xfrm>
            <a:off x="1142722" y="392564"/>
            <a:ext cx="8125615" cy="11254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dirty="0">
                <a:solidFill>
                  <a:prstClr val="black"/>
                </a:solidFill>
              </a:rPr>
              <a:t>Auf dem Tennisplatz</a:t>
            </a:r>
            <a:endParaRPr lang="de-DE" sz="4800" dirty="0">
              <a:solidFill>
                <a:srgbClr val="2A1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39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>
        <p:wipe/>
      </p:transition>
    </mc:Choice>
    <mc:Fallback xmlns="">
      <p:transition advClick="0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939976" y="1006765"/>
            <a:ext cx="794327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de-DE" sz="3200" dirty="0"/>
              <a:t>wissenschaftlich evaluiertes Gesundheitsprogramm zur Stärkung des Herzkreislaufsystems</a:t>
            </a:r>
          </a:p>
          <a:p>
            <a:pPr marL="457200" indent="-457200">
              <a:buFontTx/>
              <a:buChar char="-"/>
            </a:pPr>
            <a:endParaRPr lang="de-DE" sz="2400" dirty="0"/>
          </a:p>
          <a:p>
            <a:pPr marL="457200" indent="-457200">
              <a:buFontTx/>
              <a:buChar char="-"/>
            </a:pPr>
            <a:r>
              <a:rPr lang="de-DE" sz="3200" dirty="0"/>
              <a:t>individuelle Trainingsteuerung über optimale Trainingsherzfrequenz (mittels Pulsuhren)</a:t>
            </a:r>
          </a:p>
          <a:p>
            <a:pPr marL="457200" indent="-457200">
              <a:buFontTx/>
              <a:buChar char="-"/>
            </a:pPr>
            <a:endParaRPr lang="de-DE" sz="2400" dirty="0"/>
          </a:p>
          <a:p>
            <a:pPr marL="457200" indent="-457200">
              <a:buFontTx/>
              <a:buChar char="-"/>
            </a:pPr>
            <a:r>
              <a:rPr lang="de-DE" sz="3200" dirty="0"/>
              <a:t>in der Gruppe mit passender, motivierender Musik</a:t>
            </a:r>
          </a:p>
          <a:p>
            <a:pPr marL="457200" indent="-457200">
              <a:buFontTx/>
              <a:buChar char="-"/>
            </a:pPr>
            <a:endParaRPr lang="de-DE" sz="2400" dirty="0"/>
          </a:p>
          <a:p>
            <a:pPr marL="457200" indent="-457200">
              <a:buFontTx/>
              <a:buChar char="-"/>
            </a:pPr>
            <a:r>
              <a:rPr lang="de-DE" sz="3200" dirty="0"/>
              <a:t>unterschiedliche tennisspezifische und allgemeine Übungen und Spielformen</a:t>
            </a:r>
          </a:p>
          <a:p>
            <a:endParaRPr lang="de-DE" sz="3200" dirty="0"/>
          </a:p>
        </p:txBody>
      </p:sp>
      <p:sp>
        <p:nvSpPr>
          <p:cNvPr id="6" name="Titel 2"/>
          <p:cNvSpPr txBox="1">
            <a:spLocks/>
          </p:cNvSpPr>
          <p:nvPr/>
        </p:nvSpPr>
        <p:spPr>
          <a:xfrm>
            <a:off x="939976" y="272491"/>
            <a:ext cx="8464773" cy="11254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200" dirty="0">
                <a:solidFill>
                  <a:prstClr val="black"/>
                </a:solidFill>
              </a:rPr>
              <a:t>Was ist Motion on Court - Prävention</a:t>
            </a:r>
            <a:endParaRPr lang="de-DE" sz="3200" dirty="0">
              <a:solidFill>
                <a:srgbClr val="2A1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125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4887"/>
            <a:ext cx="8894619" cy="644311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05F20A9-928F-45CC-AE55-A7A3E3D8D044}" type="slidenum">
              <a:rPr lang="de-DE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489528" y="522288"/>
            <a:ext cx="8475086" cy="58245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b="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b="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b="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b="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b="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b="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400" b="0" dirty="0">
                <a:solidFill>
                  <a:schemeClr val="tx1"/>
                </a:solidFill>
              </a:rPr>
              <a:t>-	</a:t>
            </a:r>
            <a:r>
              <a:rPr lang="de-DE" sz="2400" dirty="0">
                <a:solidFill>
                  <a:schemeClr val="bg1"/>
                </a:solidFill>
              </a:rPr>
              <a:t>10 Übungseinheiten 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de-DE" sz="2400" dirty="0">
                <a:solidFill>
                  <a:schemeClr val="bg1"/>
                </a:solidFill>
              </a:rPr>
              <a:t>Wöchentliche Einheit über mindestens 60 Minuten 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de-DE" sz="2400" dirty="0">
                <a:solidFill>
                  <a:schemeClr val="bg1"/>
                </a:solidFill>
              </a:rPr>
              <a:t>Gruppengröße: 4-12 Teilnehmer</a:t>
            </a:r>
          </a:p>
          <a:p>
            <a:pPr>
              <a:buFontTx/>
              <a:buChar char="-"/>
              <a:defRPr/>
            </a:pPr>
            <a:r>
              <a:rPr lang="de-DE" sz="2400" dirty="0">
                <a:solidFill>
                  <a:schemeClr val="bg1"/>
                </a:solidFill>
              </a:rPr>
              <a:t>Im Sommer auf einem Tennisplatz,                           im Winter in einer Halle </a:t>
            </a:r>
          </a:p>
        </p:txBody>
      </p:sp>
      <p:sp>
        <p:nvSpPr>
          <p:cNvPr id="5" name="Titel 2"/>
          <p:cNvSpPr txBox="1">
            <a:spLocks/>
          </p:cNvSpPr>
          <p:nvPr/>
        </p:nvSpPr>
        <p:spPr>
          <a:xfrm>
            <a:off x="464843" y="623473"/>
            <a:ext cx="8464773" cy="11254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600" dirty="0">
                <a:solidFill>
                  <a:schemeClr val="accent1"/>
                </a:solidFill>
              </a:rPr>
              <a:t>Struktur eines Motion on Court – Prävention Kurses</a:t>
            </a:r>
          </a:p>
        </p:txBody>
      </p:sp>
    </p:spTree>
    <p:extLst>
      <p:ext uri="{BB962C8B-B14F-4D97-AF65-F5344CB8AC3E}">
        <p14:creationId xmlns:p14="http://schemas.microsoft.com/office/powerpoint/2010/main" val="980563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54" y="1265264"/>
            <a:ext cx="8954732" cy="5592735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543198" y="6505453"/>
            <a:ext cx="7944006" cy="376576"/>
          </a:xfrm>
        </p:spPr>
        <p:txBody>
          <a:bodyPr/>
          <a:lstStyle/>
          <a:p>
            <a:pPr>
              <a:defRPr/>
            </a:pPr>
            <a:fld id="{C05F20A9-928F-45CC-AE55-A7A3E3D8D044}" type="slidenum">
              <a:rPr lang="de-DE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1115507" y="474220"/>
            <a:ext cx="8301496" cy="6007203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defRPr/>
            </a:pPr>
            <a:endParaRPr lang="de-DE" sz="1100" b="0" dirty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de-DE" sz="1100" b="0" dirty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de-DE" sz="1100" b="0" dirty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de-DE" sz="2400" b="0" dirty="0">
                <a:solidFill>
                  <a:schemeClr val="bg1"/>
                </a:solidFill>
              </a:rPr>
              <a:t>		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de-DE" sz="2400" b="0" dirty="0">
                <a:solidFill>
                  <a:schemeClr val="bg1"/>
                </a:solidFill>
              </a:rPr>
              <a:t>		</a:t>
            </a:r>
            <a:r>
              <a:rPr lang="de-DE" sz="2400" dirty="0">
                <a:solidFill>
                  <a:schemeClr val="bg1"/>
                </a:solidFill>
              </a:rPr>
              <a:t>- Erwachsene beiderlei Geschlechts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de-DE" sz="2400" dirty="0">
                <a:solidFill>
                  <a:schemeClr val="bg1"/>
                </a:solidFill>
              </a:rPr>
              <a:t>		- Jüngere Teilnehmer können durch 			  	  modifizierte Übungen auch teilnehmen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de-DE" sz="2400" dirty="0">
                <a:solidFill>
                  <a:schemeClr val="bg1"/>
                </a:solidFill>
              </a:rPr>
              <a:t>		- Besonders geeignet für Sport- 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de-DE" sz="2400" dirty="0">
                <a:solidFill>
                  <a:schemeClr val="bg1"/>
                </a:solidFill>
              </a:rPr>
              <a:t>		  und Tennis-Wiedereinsteiger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de-DE" sz="2400" dirty="0">
                <a:solidFill>
                  <a:schemeClr val="bg1"/>
                </a:solidFill>
              </a:rPr>
              <a:t>		- MÄNNER können gezielt für den 			          Präventionssport angesprochen werden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b="0" dirty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b="0" dirty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b="0" dirty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b="0" dirty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000" i="1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000" i="1" dirty="0">
                <a:solidFill>
                  <a:schemeClr val="tx1"/>
                </a:solidFill>
              </a:rPr>
              <a:t>„Wir wollen Sport für alle, wir wollen Gesundheit für alle!“ </a:t>
            </a:r>
          </a:p>
        </p:txBody>
      </p:sp>
      <p:sp>
        <p:nvSpPr>
          <p:cNvPr id="7" name="Titel 2"/>
          <p:cNvSpPr txBox="1">
            <a:spLocks/>
          </p:cNvSpPr>
          <p:nvPr/>
        </p:nvSpPr>
        <p:spPr>
          <a:xfrm>
            <a:off x="930285" y="450190"/>
            <a:ext cx="8125615" cy="11254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dirty="0">
                <a:solidFill>
                  <a:prstClr val="black"/>
                </a:solidFill>
              </a:rPr>
              <a:t>Zielgruppe</a:t>
            </a:r>
            <a:endParaRPr lang="de-DE" sz="4800" dirty="0">
              <a:solidFill>
                <a:srgbClr val="2A1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72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729287" y="561554"/>
            <a:ext cx="3414713" cy="2180492"/>
          </a:xfrm>
        </p:spPr>
        <p:txBody>
          <a:bodyPr>
            <a:noAutofit/>
          </a:bodyPr>
          <a:lstStyle/>
          <a:p>
            <a:r>
              <a:rPr lang="de-DE" sz="2400" dirty="0"/>
              <a:t>Ausgezeichnet mit dem Gütesiegel</a:t>
            </a:r>
            <a:br>
              <a:rPr lang="de-DE" sz="2400" dirty="0"/>
            </a:br>
            <a:r>
              <a:rPr lang="de-DE" sz="2400" dirty="0"/>
              <a:t> </a:t>
            </a:r>
            <a:br>
              <a:rPr lang="de-DE" sz="2400" dirty="0"/>
            </a:br>
            <a:r>
              <a:rPr lang="de-DE" sz="3000" dirty="0"/>
              <a:t>„Sport pro Gesundheit“</a:t>
            </a:r>
          </a:p>
        </p:txBody>
      </p:sp>
      <p:sp>
        <p:nvSpPr>
          <p:cNvPr id="2" name="Bildplatzhalter 1"/>
          <p:cNvSpPr>
            <a:spLocks noGrp="1"/>
          </p:cNvSpPr>
          <p:nvPr>
            <p:ph type="pic" idx="1"/>
          </p:nvPr>
        </p:nvSpPr>
        <p:spPr>
          <a:solidFill>
            <a:schemeClr val="bg1"/>
          </a:solidFill>
        </p:spPr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98" y="1"/>
            <a:ext cx="5238233" cy="413238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18" y="4054634"/>
            <a:ext cx="4535248" cy="2733028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  <p:sp>
        <p:nvSpPr>
          <p:cNvPr id="4" name="Rechteck 3"/>
          <p:cNvSpPr/>
          <p:nvPr/>
        </p:nvSpPr>
        <p:spPr>
          <a:xfrm>
            <a:off x="5923250" y="4602340"/>
            <a:ext cx="32207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Lucida Sans"/>
              </a:rPr>
              <a:t>Den Imagefilm zum Gütesiegel findet man unter: </a:t>
            </a:r>
          </a:p>
          <a:p>
            <a:r>
              <a:rPr lang="de-DE" sz="1200" dirty="0">
                <a:solidFill>
                  <a:schemeClr val="bg1"/>
                </a:solidFill>
                <a:latin typeface="Lucida Sans"/>
                <a:hlinkClick r:id="rId5"/>
              </a:rPr>
              <a:t>http://www.sportprogesundheit.de/de/sport-und-gesundheit/service/film/</a:t>
            </a:r>
            <a:endParaRPr lang="de-DE" sz="1200" dirty="0">
              <a:solidFill>
                <a:schemeClr val="bg1"/>
              </a:solidFill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84684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000">
        <p:pull/>
      </p:transition>
    </mc:Choice>
    <mc:Fallback xmlns="">
      <p:transition advClick="0" advTm="6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4" y="1330036"/>
            <a:ext cx="8947219" cy="5527964"/>
          </a:xfrm>
          <a:prstGeom prst="rect">
            <a:avLst/>
          </a:prstGeom>
        </p:spPr>
      </p:pic>
      <p:sp>
        <p:nvSpPr>
          <p:cNvPr id="5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915988" y="6492875"/>
            <a:ext cx="7770812" cy="365125"/>
          </a:xfrm>
        </p:spPr>
        <p:txBody>
          <a:bodyPr/>
          <a:lstStyle/>
          <a:p>
            <a:pPr>
              <a:defRPr/>
            </a:pPr>
            <a:fld id="{2B0C4E88-983A-475E-AA90-38E8491616C9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Inhaltsplatzhalter 7"/>
          <p:cNvSpPr txBox="1">
            <a:spLocks/>
          </p:cNvSpPr>
          <p:nvPr/>
        </p:nvSpPr>
        <p:spPr bwMode="auto">
          <a:xfrm>
            <a:off x="4882594" y="4016721"/>
            <a:ext cx="3924944" cy="2658716"/>
          </a:xfrm>
          <a:prstGeom prst="rect">
            <a:avLst/>
          </a:prstGeom>
          <a:solidFill>
            <a:sysClr val="window" lastClr="FFFFFF">
              <a:lumMod val="50000"/>
              <a:alpha val="66000"/>
            </a:sys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5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b="1" kern="1200">
                <a:solidFill>
                  <a:schemeClr val="tx1"/>
                </a:solidFill>
                <a:latin typeface="Lucida San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Lucida San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Lucida San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Lucida San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Lucida San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de-DE" sz="33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Gruppengespräch mit Wissensvermittlung und theoretischen Hintergrund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de-DE" sz="33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de-DE" sz="33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Warm-Up-Phase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de-DE" sz="33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de-DE" sz="33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Motion on Court-Phase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de-DE" sz="33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de-DE" sz="33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Lucida Sans" pitchFamily="34" charset="0"/>
                <a:ea typeface="+mn-ea"/>
                <a:cs typeface="+mn-cs"/>
              </a:rPr>
              <a:t>Cool-Down-Phase / Entspannung 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" pitchFamily="34" charset="0"/>
              <a:ea typeface="+mn-ea"/>
              <a:cs typeface="+mn-cs"/>
            </a:endParaRPr>
          </a:p>
        </p:txBody>
      </p:sp>
      <p:sp>
        <p:nvSpPr>
          <p:cNvPr id="10" name="Titel 2"/>
          <p:cNvSpPr txBox="1">
            <a:spLocks/>
          </p:cNvSpPr>
          <p:nvPr/>
        </p:nvSpPr>
        <p:spPr>
          <a:xfrm>
            <a:off x="1142722" y="392564"/>
            <a:ext cx="8125615" cy="11254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dirty="0">
                <a:solidFill>
                  <a:prstClr val="black"/>
                </a:solidFill>
              </a:rPr>
              <a:t>Vier spezifische Phasen</a:t>
            </a:r>
            <a:endParaRPr lang="de-DE" sz="4800" dirty="0">
              <a:solidFill>
                <a:srgbClr val="2A1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55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4" y="1322296"/>
            <a:ext cx="8959744" cy="5535703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804D297-DD97-4A1E-B48C-80483B218FCD}" type="slidenum">
              <a:rPr lang="de-DE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41987" name="Inhaltsplatzhalter 7"/>
          <p:cNvSpPr>
            <a:spLocks noGrp="1"/>
          </p:cNvSpPr>
          <p:nvPr>
            <p:ph idx="1"/>
          </p:nvPr>
        </p:nvSpPr>
        <p:spPr>
          <a:xfrm>
            <a:off x="624930" y="572655"/>
            <a:ext cx="8352928" cy="6493163"/>
          </a:xfrm>
        </p:spPr>
        <p:txBody>
          <a:bodyPr>
            <a:normAutofit/>
          </a:bodyPr>
          <a:lstStyle/>
          <a:p>
            <a:pPr eaLnBrk="1" hangingPunct="1"/>
            <a:r>
              <a:rPr lang="de-DE" sz="2400" dirty="0">
                <a:latin typeface="Lucida Sans"/>
              </a:rPr>
              <a:t>  </a:t>
            </a:r>
            <a:endParaRPr lang="de-DE" sz="2400" dirty="0">
              <a:solidFill>
                <a:schemeClr val="bg1"/>
              </a:solidFill>
              <a:latin typeface="Lucida Sans"/>
            </a:endParaRPr>
          </a:p>
          <a:p>
            <a:pPr eaLnBrk="1" hangingPunct="1"/>
            <a:endParaRPr lang="de-DE" sz="2400" dirty="0">
              <a:latin typeface="Lucida Sans"/>
            </a:endParaRPr>
          </a:p>
          <a:p>
            <a:pPr eaLnBrk="1" hangingPunct="1"/>
            <a:endParaRPr lang="de-DE" sz="2400" dirty="0">
              <a:latin typeface="Lucida Sans"/>
            </a:endParaRPr>
          </a:p>
          <a:p>
            <a:pPr eaLnBrk="1" hangingPunct="1"/>
            <a:endParaRPr lang="de-DE" sz="2400" dirty="0">
              <a:latin typeface="Lucida Sans"/>
            </a:endParaRPr>
          </a:p>
          <a:p>
            <a:pPr eaLnBrk="1" hangingPunct="1"/>
            <a:r>
              <a:rPr lang="de-DE" sz="2400" dirty="0">
                <a:latin typeface="Lucida Sans"/>
              </a:rPr>
              <a:t>				</a:t>
            </a:r>
          </a:p>
          <a:p>
            <a:pPr eaLnBrk="1" hangingPunct="1"/>
            <a:endParaRPr lang="de-DE" sz="2400" dirty="0">
              <a:latin typeface="Lucida Sans"/>
            </a:endParaRPr>
          </a:p>
          <a:p>
            <a:pPr eaLnBrk="1" hangingPunct="1"/>
            <a:endParaRPr lang="de-DE" sz="2800" dirty="0">
              <a:latin typeface="Lucida Sans"/>
            </a:endParaRPr>
          </a:p>
          <a:p>
            <a:pPr eaLnBrk="1" hangingPunct="1">
              <a:buFontTx/>
              <a:buChar char="-"/>
            </a:pPr>
            <a:r>
              <a:rPr lang="de-DE" sz="2300" dirty="0">
                <a:latin typeface="Lucida Sans"/>
              </a:rPr>
              <a:t>Phantasiereisen</a:t>
            </a:r>
          </a:p>
          <a:p>
            <a:pPr eaLnBrk="1" hangingPunct="1">
              <a:buFontTx/>
              <a:buChar char="-"/>
            </a:pPr>
            <a:r>
              <a:rPr lang="de-DE" sz="2300" dirty="0">
                <a:latin typeface="Lucida Sans"/>
              </a:rPr>
              <a:t>Tennisballmassage</a:t>
            </a:r>
          </a:p>
          <a:p>
            <a:pPr eaLnBrk="1" hangingPunct="1">
              <a:buFontTx/>
              <a:buChar char="-"/>
            </a:pPr>
            <a:r>
              <a:rPr lang="de-DE" sz="2300" dirty="0">
                <a:latin typeface="Lucida Sans"/>
              </a:rPr>
              <a:t>Übungen zur Atemregulation</a:t>
            </a:r>
          </a:p>
          <a:p>
            <a:pPr eaLnBrk="1" hangingPunct="1">
              <a:buFontTx/>
              <a:buChar char="-"/>
            </a:pPr>
            <a:r>
              <a:rPr lang="de-DE" sz="2300" dirty="0">
                <a:latin typeface="Lucida Sans"/>
              </a:rPr>
              <a:t>Progressive Muskelrelaxation (PMR)</a:t>
            </a:r>
          </a:p>
          <a:p>
            <a:pPr eaLnBrk="1" hangingPunct="1">
              <a:buFontTx/>
              <a:buChar char="-"/>
            </a:pPr>
            <a:r>
              <a:rPr lang="de-DE" sz="2300" dirty="0" err="1">
                <a:latin typeface="Lucida Sans"/>
              </a:rPr>
              <a:t>Faszientraining</a:t>
            </a:r>
            <a:r>
              <a:rPr lang="de-DE" sz="2300" dirty="0">
                <a:latin typeface="Lucida Sans"/>
              </a:rPr>
              <a:t> mit der </a:t>
            </a:r>
            <a:r>
              <a:rPr lang="de-DE" sz="2300" dirty="0" err="1">
                <a:latin typeface="Lucida Sans"/>
              </a:rPr>
              <a:t>Blackroll</a:t>
            </a:r>
            <a:r>
              <a:rPr lang="de-DE" sz="2300" dirty="0">
                <a:latin typeface="Lucida Sans"/>
              </a:rPr>
              <a:t> und Tennisbällen</a:t>
            </a:r>
          </a:p>
          <a:p>
            <a:pPr eaLnBrk="1" hangingPunct="1">
              <a:buFontTx/>
              <a:buChar char="-"/>
            </a:pPr>
            <a:r>
              <a:rPr lang="de-DE" sz="2300" dirty="0">
                <a:latin typeface="Lucida Sans"/>
              </a:rPr>
              <a:t>…</a:t>
            </a:r>
          </a:p>
          <a:p>
            <a:pPr eaLnBrk="1" hangingPunct="1">
              <a:buFontTx/>
              <a:buChar char="-"/>
            </a:pPr>
            <a:endParaRPr lang="de-DE" sz="2300" b="0" dirty="0">
              <a:latin typeface="Lucida Sans"/>
            </a:endParaRPr>
          </a:p>
        </p:txBody>
      </p:sp>
      <p:sp>
        <p:nvSpPr>
          <p:cNvPr id="8" name="Titel 2"/>
          <p:cNvSpPr txBox="1">
            <a:spLocks/>
          </p:cNvSpPr>
          <p:nvPr/>
        </p:nvSpPr>
        <p:spPr>
          <a:xfrm>
            <a:off x="1142722" y="392564"/>
            <a:ext cx="8125615" cy="11254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dirty="0">
                <a:solidFill>
                  <a:prstClr val="black"/>
                </a:solidFill>
              </a:rPr>
              <a:t>Cool-down - Beispiele</a:t>
            </a:r>
            <a:endParaRPr lang="de-DE" sz="4800" dirty="0">
              <a:solidFill>
                <a:srgbClr val="2A1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05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40" y="1607127"/>
            <a:ext cx="8477518" cy="5250873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9B278360-A3CA-4983-A814-671508D2349E}" type="slidenum">
              <a:rPr lang="de-DE" smtClean="0">
                <a:latin typeface="+mn-lt"/>
              </a:rPr>
              <a:pPr algn="r">
                <a:defRPr/>
              </a:pPr>
              <a:t>12</a:t>
            </a:fld>
            <a:endParaRPr lang="de-DE" dirty="0">
              <a:latin typeface="+mn-lt"/>
            </a:endParaRPr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117263084"/>
              </p:ext>
            </p:extLst>
          </p:nvPr>
        </p:nvGraphicFramePr>
        <p:xfrm>
          <a:off x="229890" y="1437943"/>
          <a:ext cx="8712968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itel 2"/>
          <p:cNvSpPr txBox="1">
            <a:spLocks/>
          </p:cNvSpPr>
          <p:nvPr/>
        </p:nvSpPr>
        <p:spPr>
          <a:xfrm>
            <a:off x="1018385" y="549582"/>
            <a:ext cx="8125615" cy="11254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dirty="0">
                <a:solidFill>
                  <a:prstClr val="black"/>
                </a:solidFill>
              </a:rPr>
              <a:t>Vorteil Tennisverein</a:t>
            </a:r>
            <a:endParaRPr lang="de-DE" sz="4800" dirty="0">
              <a:solidFill>
                <a:srgbClr val="2A1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914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39301" y="2495724"/>
            <a:ext cx="6140303" cy="4064627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Spaß               in der Gruppe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01" y="0"/>
            <a:ext cx="7004700" cy="452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07080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82" y="347130"/>
            <a:ext cx="8161925" cy="5420980"/>
          </a:xfrm>
          <a:prstGeom prst="rect">
            <a:avLst/>
          </a:prstGeom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1285195" y="5911273"/>
            <a:ext cx="7106298" cy="704496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dirty="0">
                <a:solidFill>
                  <a:srgbClr val="2A1A00"/>
                </a:solidFill>
              </a:rPr>
              <a:t>Mach mit, Sei dabei !</a:t>
            </a:r>
          </a:p>
        </p:txBody>
      </p:sp>
    </p:spTree>
    <p:extLst>
      <p:ext uri="{BB962C8B-B14F-4D97-AF65-F5344CB8AC3E}">
        <p14:creationId xmlns:p14="http://schemas.microsoft.com/office/powerpoint/2010/main" val="73103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7685" y="5979197"/>
            <a:ext cx="7666891" cy="742279"/>
          </a:xfrm>
        </p:spPr>
        <p:txBody>
          <a:bodyPr/>
          <a:lstStyle/>
          <a:p>
            <a:r>
              <a:rPr lang="de-DE" dirty="0"/>
              <a:t>Weitere Infos unter www.motion-on-court.de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6" t="20180" r="25666" b="13058"/>
          <a:stretch/>
        </p:blipFill>
        <p:spPr>
          <a:xfrm>
            <a:off x="2781871" y="1416132"/>
            <a:ext cx="3856321" cy="358669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999601107"/>
      </p:ext>
    </p:extLst>
  </p:cSld>
  <p:clrMapOvr>
    <a:masterClrMapping/>
  </p:clrMapOvr>
  <p:transition spd="slow" advClick="0" advTm="1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37701" y="166254"/>
            <a:ext cx="6847681" cy="1415696"/>
          </a:xfrm>
        </p:spPr>
        <p:txBody>
          <a:bodyPr>
            <a:normAutofit/>
          </a:bodyPr>
          <a:lstStyle/>
          <a:p>
            <a:r>
              <a:rPr lang="de-DE" sz="4400" dirty="0">
                <a:solidFill>
                  <a:schemeClr val="accent1"/>
                </a:solidFill>
              </a:rPr>
              <a:t>Kleine „Hausaufgabe“ zum Kursstart</a:t>
            </a:r>
          </a:p>
        </p:txBody>
      </p:sp>
      <p:sp>
        <p:nvSpPr>
          <p:cNvPr id="4" name="Rechteck 3"/>
          <p:cNvSpPr/>
          <p:nvPr/>
        </p:nvSpPr>
        <p:spPr>
          <a:xfrm>
            <a:off x="2285999" y="2551837"/>
            <a:ext cx="65347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600" dirty="0"/>
              <a:t>- Ermittlung des Ruhepulses nach dem Aufstehen!</a:t>
            </a:r>
          </a:p>
          <a:p>
            <a:endParaRPr lang="de-DE" sz="3600" dirty="0"/>
          </a:p>
          <a:p>
            <a:r>
              <a:rPr lang="de-DE" sz="3600" dirty="0"/>
              <a:t>- Ausfüllen des Gesundheitsfragebogens</a:t>
            </a:r>
          </a:p>
        </p:txBody>
      </p:sp>
    </p:spTree>
    <p:extLst>
      <p:ext uri="{BB962C8B-B14F-4D97-AF65-F5344CB8AC3E}">
        <p14:creationId xmlns:p14="http://schemas.microsoft.com/office/powerpoint/2010/main" val="2496914850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1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3.xml><?xml version="1.0" encoding="utf-8"?>
<a:theme xmlns:a="http://schemas.openxmlformats.org/drawingml/2006/main" name="2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4.xml><?xml version="1.0" encoding="utf-8"?>
<a:theme xmlns:a="http://schemas.openxmlformats.org/drawingml/2006/main" name="3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5.xml><?xml version="1.0" encoding="utf-8"?>
<a:theme xmlns:a="http://schemas.openxmlformats.org/drawingml/2006/main" name="4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6.xml><?xml version="1.0" encoding="utf-8"?>
<a:theme xmlns:a="http://schemas.openxmlformats.org/drawingml/2006/main" name="5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7.xml><?xml version="1.0" encoding="utf-8"?>
<a:theme xmlns:a="http://schemas.openxmlformats.org/drawingml/2006/main" name="6_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425</Words>
  <Application>Microsoft Office PowerPoint</Application>
  <PresentationFormat>Bildschirmpräsentation (4:3)</PresentationFormat>
  <Paragraphs>106</Paragraphs>
  <Slides>16</Slides>
  <Notes>5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7</vt:i4>
      </vt:variant>
      <vt:variant>
        <vt:lpstr>Folientitel</vt:lpstr>
      </vt:variant>
      <vt:variant>
        <vt:i4>16</vt:i4>
      </vt:variant>
    </vt:vector>
  </HeadingPairs>
  <TitlesOfParts>
    <vt:vector size="28" baseType="lpstr">
      <vt:lpstr>Arial</vt:lpstr>
      <vt:lpstr>Calibri</vt:lpstr>
      <vt:lpstr>Gill Sans MT</vt:lpstr>
      <vt:lpstr>Impact</vt:lpstr>
      <vt:lpstr>Lucida Sans</vt:lpstr>
      <vt:lpstr>Badge</vt:lpstr>
      <vt:lpstr>1_Badge</vt:lpstr>
      <vt:lpstr>2_Badge</vt:lpstr>
      <vt:lpstr>3_Badge</vt:lpstr>
      <vt:lpstr>4_Badge</vt:lpstr>
      <vt:lpstr>5_Badge</vt:lpstr>
      <vt:lpstr>6_Badge</vt:lpstr>
      <vt:lpstr>PowerPoint-Präsentation</vt:lpstr>
      <vt:lpstr>PowerPoint-Präsentation</vt:lpstr>
      <vt:lpstr>Gesund mit  Tennis</vt:lpstr>
      <vt:lpstr>Für Jung und Alt</vt:lpstr>
      <vt:lpstr>PowerPoint-Präsentation</vt:lpstr>
      <vt:lpstr>PowerPoint-Präsentation</vt:lpstr>
      <vt:lpstr>PowerPoint-Präsentation</vt:lpstr>
      <vt:lpstr>PowerPoint-Präsentation</vt:lpstr>
      <vt:lpstr>Ausgezeichnet mit dem Gütesiegel   „Sport pro Gesundheit“</vt:lpstr>
      <vt:lpstr>PowerPoint-Präsentation</vt:lpstr>
      <vt:lpstr>PowerPoint-Präsentation</vt:lpstr>
      <vt:lpstr>PowerPoint-Präsentation</vt:lpstr>
      <vt:lpstr>Spaß               in der Gruppe</vt:lpstr>
      <vt:lpstr>PowerPoint-Präsentation</vt:lpstr>
      <vt:lpstr>PowerPoint-Präsentation</vt:lpstr>
      <vt:lpstr>Kleine „Hausaufgabe“ zum Kursstart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Fabian Flügel</dc:creator>
  <cp:lastModifiedBy>Fabian Flügel</cp:lastModifiedBy>
  <cp:revision>10</cp:revision>
  <dcterms:created xsi:type="dcterms:W3CDTF">2018-08-28T14:03:32Z</dcterms:created>
  <dcterms:modified xsi:type="dcterms:W3CDTF">2018-08-29T18:02:14Z</dcterms:modified>
</cp:coreProperties>
</file>